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embeddedFontLst>
    <p:embeddedFont>
      <p:font typeface="Book Antiqua" panose="02040602050305030304" pitchFamily="18" charset="0"/>
      <p:regular r:id="rId20"/>
      <p:bold r:id="rId21"/>
      <p:italic r:id="rId22"/>
      <p:boldItalic r:id="rId23"/>
    </p:embeddedFont>
    <p:embeddedFont>
      <p:font typeface="Montserrat" pitchFamily="2" charset="77"/>
      <p:regular r:id="rId24"/>
      <p:bold r:id="rId25"/>
      <p:italic r:id="rId26"/>
      <p:boldItalic r:id="rId27"/>
    </p:embeddedFont>
    <p:embeddedFont>
      <p:font typeface="Play"/>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0y+NVkVAkfAl3UGRIo610izDaQ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EFEE"/>
    <a:srgbClr val="E8E8E8"/>
    <a:srgbClr val="194A82"/>
    <a:srgbClr val="7C6EA6"/>
    <a:srgbClr val="635689"/>
    <a:srgbClr val="588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p:restoredTop sz="85818"/>
  </p:normalViewPr>
  <p:slideViewPr>
    <p:cSldViewPr snapToGrid="0">
      <p:cViewPr varScale="1">
        <p:scale>
          <a:sx n="109" d="100"/>
          <a:sy n="109" d="100"/>
        </p:scale>
        <p:origin x="2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ocument/d/1ilWrTV9uPIzt78ieCP1WzvPYjcqjybU8/edit?usp=sharing&amp;ouid=105406345603023119034&amp;rtpof=true&amp;sd=tru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cs.google.com/presentation/d/1gr3IRcdxoWAPs_Ln-4uY4ZmqdC-4ZHuq/edit?usp=sharing&amp;ouid=105406345603023119034&amp;rtpof=true&amp;sd=tru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_YaB9gqkt1Kv1rGUFdXi_mHkpWzeV0ykySBQyouEU4o/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ocs.google.com/document/d/1esF_pi4bNZqkusnwzu9L9QRcqfaEmgF3/edit?usp=sharing&amp;ouid=105406345603023119034&amp;rtpof=true&amp;sd=true" TargetMode="External"/><Relationship Id="rId4" Type="http://schemas.openxmlformats.org/officeDocument/2006/relationships/hyperlink" Target="https://docs.google.com/document/d/1uXFroZBwpsJd03fjU3XN0Xo719DzCcdH/edit?usp=sharing&amp;ouid=105406345603023119034&amp;rtpof=true&amp;sd=tr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8c97e82ca3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b="1" dirty="0"/>
          </a:p>
        </p:txBody>
      </p:sp>
      <p:sp>
        <p:nvSpPr>
          <p:cNvPr id="166" name="Google Shape;166;g38c97e82ca3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a7092c24e9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
        <p:nvSpPr>
          <p:cNvPr id="266" name="Google Shape;266;g3a7092c24e9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_tradnl" sz="1400" b="1" noProof="0" dirty="0">
                <a:solidFill>
                  <a:srgbClr val="126082"/>
                </a:solidFill>
                <a:latin typeface="Play"/>
                <a:ea typeface="Play"/>
                <a:cs typeface="Play"/>
                <a:sym typeface="Play"/>
              </a:rPr>
              <a:t>Resumen de la defensa y presentación de la discusión de hoy. Diapositivas 10-14.</a:t>
            </a:r>
          </a:p>
          <a:p>
            <a:pPr marL="0" lvl="0" indent="0" algn="l" rtl="0">
              <a:lnSpc>
                <a:spcPct val="100000"/>
              </a:lnSpc>
              <a:spcBef>
                <a:spcPts val="0"/>
              </a:spcBef>
              <a:spcAft>
                <a:spcPts val="0"/>
              </a:spcAft>
              <a:buSzPts val="1400"/>
              <a:buNone/>
            </a:pPr>
            <a:r>
              <a:rPr lang="es-ES_tradnl" noProof="0" dirty="0">
                <a:solidFill>
                  <a:srgbClr val="126082"/>
                </a:solidFill>
                <a:latin typeface="Play"/>
                <a:ea typeface="Play"/>
                <a:cs typeface="Play"/>
                <a:sym typeface="Play"/>
              </a:rPr>
              <a:t>Revisión de la defensa hasta la fecha</a:t>
            </a:r>
            <a:r>
              <a:rPr lang="es-ES_tradnl" noProof="0" dirty="0"/>
              <a:t>…</a:t>
            </a:r>
          </a:p>
          <a:p>
            <a:pPr marL="457200" lvl="0" indent="-279400" algn="l" rtl="0">
              <a:lnSpc>
                <a:spcPct val="100000"/>
              </a:lnSpc>
              <a:spcBef>
                <a:spcPts val="1000"/>
              </a:spcBef>
              <a:spcAft>
                <a:spcPts val="0"/>
              </a:spcAft>
              <a:buClr>
                <a:schemeClr val="dk1"/>
              </a:buClr>
              <a:buSzPts val="1200"/>
              <a:buChar char="●"/>
            </a:pPr>
            <a:r>
              <a:rPr lang="es-ES_tradnl" noProof="0" dirty="0"/>
              <a:t>ECESF compartió elementos esenciales de la calidad con el DEC y la comunidad ECE.</a:t>
            </a:r>
          </a:p>
          <a:p>
            <a:pPr marL="457200" lvl="0" indent="-279400" algn="l" rtl="0">
              <a:lnSpc>
                <a:spcPct val="100000"/>
              </a:lnSpc>
              <a:spcBef>
                <a:spcPts val="1000"/>
              </a:spcBef>
              <a:spcAft>
                <a:spcPts val="0"/>
              </a:spcAft>
              <a:buClr>
                <a:schemeClr val="dk1"/>
              </a:buClr>
              <a:buSzPts val="1200"/>
              <a:buChar char="●"/>
            </a:pPr>
            <a:r>
              <a:rPr lang="es-ES_tradnl" noProof="0" dirty="0"/>
              <a:t>EIIE compartió los resultados de la encuesta y recomendaciones con el DEC y la comunidad ECE.</a:t>
            </a:r>
          </a:p>
          <a:p>
            <a:pPr marL="457200" lvl="0" indent="-279400" algn="l" rtl="0">
              <a:lnSpc>
                <a:spcPct val="100000"/>
              </a:lnSpc>
              <a:spcBef>
                <a:spcPts val="1000"/>
              </a:spcBef>
              <a:spcAft>
                <a:spcPts val="0"/>
              </a:spcAft>
              <a:buClr>
                <a:schemeClr val="dk1"/>
              </a:buClr>
              <a:buSzPts val="1200"/>
              <a:buChar char="●"/>
            </a:pPr>
            <a:r>
              <a:rPr lang="es-ES_tradnl" noProof="0" dirty="0"/>
              <a:t>Las 5 metas principales de política de la </a:t>
            </a:r>
            <a:r>
              <a:rPr lang="es-ES_tradnl" u="sng" noProof="0" dirty="0">
                <a:solidFill>
                  <a:schemeClr val="hlink"/>
                </a:solidFill>
                <a:hlinkClick r:id="rId3"/>
              </a:rPr>
              <a:t>plataforma política de CPAC</a:t>
            </a:r>
            <a:r>
              <a:rPr lang="es-ES_tradnl" noProof="0" dirty="0"/>
              <a:t> incluyen la Intervención Temprana y la Inclusión (como n.° 1) y la compensación laboral, las condiciones de trabajo y las trayectorias profesionales (como n.° 4).</a:t>
            </a:r>
          </a:p>
          <a:p>
            <a:pPr marL="914400" lvl="1" indent="-304800" algn="l" rtl="0">
              <a:lnSpc>
                <a:spcPct val="100000"/>
              </a:lnSpc>
              <a:spcBef>
                <a:spcPts val="1000"/>
              </a:spcBef>
              <a:spcAft>
                <a:spcPts val="0"/>
              </a:spcAft>
              <a:buClr>
                <a:schemeClr val="dk1"/>
              </a:buClr>
              <a:buSzPts val="1200"/>
              <a:buChar char="○"/>
            </a:pPr>
            <a:r>
              <a:rPr lang="es-ES_tradnl" noProof="0" dirty="0"/>
              <a:t>URL de la plataforma de CPAC: </a:t>
            </a:r>
            <a:r>
              <a:rPr lang="es-ES_tradnl" u="sng" noProof="0" dirty="0">
                <a:solidFill>
                  <a:schemeClr val="hlink"/>
                </a:solidFill>
                <a:hlinkClick r:id="rId3"/>
              </a:rPr>
              <a:t>https://docs.google.com/document/d/1ilWrTV9uPIzt78ieCP1WzvPYjcqjybU8/edit?usp=sharing&amp;ouid=105406345603023119034&amp;rtpof=true&amp;sd=true</a:t>
            </a:r>
            <a:endParaRPr lang="es-ES_tradnl" noProof="0" dirty="0"/>
          </a:p>
          <a:p>
            <a:pPr marL="457200" lvl="0" indent="-279400" algn="l" rtl="0">
              <a:lnSpc>
                <a:spcPct val="100000"/>
              </a:lnSpc>
              <a:spcBef>
                <a:spcPts val="1000"/>
              </a:spcBef>
              <a:spcAft>
                <a:spcPts val="0"/>
              </a:spcAft>
              <a:buClr>
                <a:schemeClr val="dk1"/>
              </a:buClr>
              <a:buSzPts val="1200"/>
              <a:buChar char="●"/>
            </a:pPr>
            <a:r>
              <a:rPr lang="es-ES_tradnl" b="1" noProof="0" dirty="0"/>
              <a:t>Y, miren esta diapositiva, ¿alguien recuerda esta diapositiva de 2022 u otras presentaciones?</a:t>
            </a:r>
          </a:p>
          <a:p>
            <a:pPr marL="914400" lvl="1" indent="-304800" algn="l" rtl="0">
              <a:lnSpc>
                <a:spcPct val="100000"/>
              </a:lnSpc>
              <a:spcBef>
                <a:spcPts val="1000"/>
              </a:spcBef>
              <a:spcAft>
                <a:spcPts val="0"/>
              </a:spcAft>
              <a:buClr>
                <a:schemeClr val="dk1"/>
              </a:buClr>
              <a:buSzPts val="1200"/>
              <a:buChar char="○"/>
            </a:pPr>
            <a:r>
              <a:rPr lang="es-ES_tradnl" noProof="0" dirty="0"/>
              <a:t>El plan anterior del DEC incluía la Fase 3, que aún no se ha implementado.</a:t>
            </a:r>
          </a:p>
          <a:p>
            <a:pPr marL="1371600" lvl="2" indent="-317500" algn="l" rtl="0">
              <a:lnSpc>
                <a:spcPct val="100000"/>
              </a:lnSpc>
              <a:spcBef>
                <a:spcPts val="0"/>
              </a:spcBef>
              <a:spcAft>
                <a:spcPts val="0"/>
              </a:spcAft>
              <a:buClr>
                <a:schemeClr val="dk1"/>
              </a:buClr>
              <a:buSzPts val="1400"/>
              <a:buChar char="■"/>
            </a:pPr>
            <a:r>
              <a:rPr lang="es-ES_tradnl" noProof="0" dirty="0"/>
              <a:t>Cuatro fases, la fase 3 nunca se llevó a cabo. Muchos han estado esperando. Este es un área crucial para apoyar lo que sucede a nivel de sitio en toda la ECE </a:t>
            </a:r>
            <a:r>
              <a:rPr lang="es-ES_tradnl" b="1" noProof="0" dirty="0"/>
              <a:t>y donde las condiciones de la fuerza laboral respaldan la práctica y son la base de servicios de alta calidad, incluida una sólida programación de inclusión.</a:t>
            </a:r>
          </a:p>
          <a:p>
            <a:pPr marL="1371600" lvl="2" indent="-317500" algn="l" rtl="0">
              <a:lnSpc>
                <a:spcPct val="100000"/>
              </a:lnSpc>
              <a:spcBef>
                <a:spcPts val="0"/>
              </a:spcBef>
              <a:spcAft>
                <a:spcPts val="0"/>
              </a:spcAft>
              <a:buClr>
                <a:schemeClr val="dk1"/>
              </a:buClr>
              <a:buSzPts val="1400"/>
              <a:buChar char="■"/>
            </a:pPr>
            <a:r>
              <a:rPr lang="es-ES_tradnl" noProof="0" dirty="0"/>
              <a:t>El año pasado se realizó la encuesta SEQUAL para crear una línea de base, y se están desarrollando políticas de calidad que se basan en el apoyo que recibe la fuerza laboral y lo que puede proporcionar.</a:t>
            </a:r>
          </a:p>
          <a:p>
            <a:pPr marL="1371600" lvl="2" indent="-317500" algn="l" rtl="0">
              <a:lnSpc>
                <a:spcPct val="100000"/>
              </a:lnSpc>
              <a:spcBef>
                <a:spcPts val="0"/>
              </a:spcBef>
              <a:spcAft>
                <a:spcPts val="0"/>
              </a:spcAft>
              <a:buClr>
                <a:schemeClr val="dk1"/>
              </a:buClr>
              <a:buSzPts val="1400"/>
              <a:buChar char="■"/>
            </a:pPr>
            <a:r>
              <a:rPr lang="es-ES_tradnl" noProof="0" dirty="0"/>
              <a:t>¿Qué importancia tiene para usted</a:t>
            </a:r>
            <a:r>
              <a:rPr lang="es-ES_tradnl" b="1" noProof="0" dirty="0"/>
              <a:t> recordar y recordarle a los demás sobre esto como un compromiso del gasto de la Proposición C, parte de lo que los $500 millones podrían financiar y como parte del enfoque de CPAC en la Responsabilidad, el n.° 3 de la Plataforma Política de CPAC?</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Diapositiva de la Fase II de Compensación Laboral T5, septiembre de 2022, final: </a:t>
            </a:r>
            <a:r>
              <a:rPr lang="es-ES_tradnl" u="sng" noProof="0" dirty="0">
                <a:solidFill>
                  <a:schemeClr val="hlink"/>
                </a:solidFill>
                <a:hlinkClick r:id="rId4"/>
              </a:rPr>
              <a:t>https://docs.google.com/presentation/d/1gr3IRcdxoWAPs_Ln-4uY4ZmqdC-4ZHuq/edit?usp=sharing&amp;ouid=105406345603023119034&amp;rtpof=true&amp;sd=true</a:t>
            </a:r>
            <a:endParaRPr lang="es-ES_tradnl" noProof="0" dirty="0"/>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solidFill>
                <a:srgbClr val="1C4587"/>
              </a:solidFill>
            </a:endParaRPr>
          </a:p>
          <a:p>
            <a:pPr marL="0" lvl="0" indent="0" algn="l" rtl="0">
              <a:lnSpc>
                <a:spcPct val="100000"/>
              </a:lnSpc>
              <a:spcBef>
                <a:spcPts val="0"/>
              </a:spcBef>
              <a:spcAft>
                <a:spcPts val="0"/>
              </a:spcAft>
              <a:buClr>
                <a:schemeClr val="dk1"/>
              </a:buClr>
              <a:buSzPts val="1400"/>
              <a:buFont typeface="Arial"/>
              <a:buNone/>
            </a:pPr>
            <a:endParaRPr lang="es-ES_tradnl" noProof="0" dirty="0">
              <a:solidFill>
                <a:srgbClr val="1C4587"/>
              </a:solidFill>
            </a:endParaRPr>
          </a:p>
          <a:p>
            <a:pPr marL="0" lvl="0" indent="0" algn="l" rtl="0">
              <a:lnSpc>
                <a:spcPct val="100000"/>
              </a:lnSpc>
              <a:spcBef>
                <a:spcPts val="0"/>
              </a:spcBef>
              <a:spcAft>
                <a:spcPts val="0"/>
              </a:spcAft>
              <a:buClr>
                <a:schemeClr val="dk1"/>
              </a:buClr>
              <a:buSzPts val="1400"/>
              <a:buFont typeface="Arial"/>
              <a:buNone/>
            </a:pPr>
            <a:endParaRPr lang="es-ES_tradnl" b="1" noProof="0" dirty="0">
              <a:solidFill>
                <a:srgbClr val="1C4587"/>
              </a:solidFill>
            </a:endParaRPr>
          </a:p>
          <a:p>
            <a:pPr marL="0" lvl="0" indent="0" algn="l" rtl="0">
              <a:lnSpc>
                <a:spcPct val="100000"/>
              </a:lnSpc>
              <a:spcBef>
                <a:spcPts val="0"/>
              </a:spcBef>
              <a:spcAft>
                <a:spcPts val="0"/>
              </a:spcAft>
              <a:buSzPts val="1400"/>
              <a:buNone/>
            </a:pPr>
            <a:endParaRPr lang="es-ES_tradnl" noProof="0" dirty="0"/>
          </a:p>
        </p:txBody>
      </p:sp>
      <p:sp>
        <p:nvSpPr>
          <p:cNvPr id="267" name="Google Shape;267;g3a7092c24e9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e91f20a67393944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_tradnl" noProof="0" dirty="0"/>
              <a:t>Creemos que los mismos principios se aplican al papel de los educadores-cuidadores en el desarrollo de programas de inclusión eficaces.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84" name="Google Shape;284;g4e91f20a6739394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b7701c220a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ES_tradnl" noProof="0" dirty="0">
                <a:solidFill>
                  <a:srgbClr val="1C4587"/>
                </a:solidFill>
              </a:rPr>
              <a:t>El propósito de esta sesión es que los participantes escuchen las discusiones y encuestas comunitarias actuales sobre inclusión y lo que necesitan los educadores para brindar una ECE de calidad, y luego reflexionen sobre este trabajo, compartan sus necesidades y experiencias con apoyos eficaces, y consideren las prioridades que más desean promover para el cambio. Al reunirnos nuevamente, escucharemos las prioridades que hemos planteado en nuestros grupos y consideraremos qué queremos presentar en la sesión de defensa.</a:t>
            </a:r>
          </a:p>
          <a:p>
            <a:pPr marL="0" lvl="0" indent="0" algn="l" rtl="0">
              <a:lnSpc>
                <a:spcPct val="100000"/>
              </a:lnSpc>
              <a:spcBef>
                <a:spcPts val="0"/>
              </a:spcBef>
              <a:spcAft>
                <a:spcPts val="0"/>
              </a:spcAft>
              <a:buClr>
                <a:schemeClr val="dk1"/>
              </a:buClr>
              <a:buSzPts val="1400"/>
              <a:buFont typeface="Arial"/>
              <a:buNone/>
            </a:pPr>
            <a:endParaRPr lang="es-ES_tradnl" noProof="0" dirty="0">
              <a:solidFill>
                <a:srgbClr val="1C4587"/>
              </a:solidFill>
            </a:endParaRPr>
          </a:p>
          <a:p>
            <a:pPr marL="0" lvl="0" indent="0" algn="l" rtl="0">
              <a:lnSpc>
                <a:spcPct val="100000"/>
              </a:lnSpc>
              <a:spcBef>
                <a:spcPts val="0"/>
              </a:spcBef>
              <a:spcAft>
                <a:spcPts val="0"/>
              </a:spcAft>
              <a:buClr>
                <a:schemeClr val="dk1"/>
              </a:buClr>
              <a:buSzPts val="1400"/>
              <a:buFont typeface="Arial"/>
              <a:buNone/>
            </a:pPr>
            <a:r>
              <a:rPr lang="es-ES_tradnl" b="1" noProof="0" dirty="0">
                <a:solidFill>
                  <a:srgbClr val="1C4587"/>
                </a:solidFill>
              </a:rPr>
              <a:t>Discusión en grupos pequeños</a:t>
            </a:r>
            <a:endParaRPr lang="es-ES_tradnl" noProof="0" dirty="0">
              <a:solidFill>
                <a:srgbClr val="1C4587"/>
              </a:solidFill>
            </a:endParaRPr>
          </a:p>
        </p:txBody>
      </p:sp>
      <p:sp>
        <p:nvSpPr>
          <p:cNvPr id="302" name="Google Shape;302;g3b7701c220a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e91f20a67393944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_tradnl" noProof="0" dirty="0"/>
              <a:t>¿Qué necesitan los maestros </a:t>
            </a:r>
            <a:r>
              <a:rPr lang="es-ES_tradnl" b="1" i="1" noProof="0" dirty="0"/>
              <a:t>para estar involucrados en cada paso, </a:t>
            </a:r>
            <a:r>
              <a:rPr lang="es-ES_tradnl" noProof="0" dirty="0"/>
              <a:t>a fin de proporcionar servicios inclusivos eficaces?</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309" name="Google Shape;309;g4e91f20a6739394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b7ae00be01_2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_tradnl" noProof="0" dirty="0"/>
              <a:t>¿Qué necesitan los maestros </a:t>
            </a:r>
            <a:r>
              <a:rPr lang="es-ES_tradnl" b="1" i="1" noProof="0" dirty="0"/>
              <a:t>para estar involucrados en cada paso, </a:t>
            </a:r>
            <a:r>
              <a:rPr lang="es-ES_tradnl" noProof="0" dirty="0"/>
              <a:t>a fin de proporcionar servicios inclusivos eficaces?</a:t>
            </a:r>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SzPts val="1400"/>
              <a:buNone/>
            </a:pPr>
            <a:r>
              <a:rPr lang="es-ES_tradnl" noProof="0" dirty="0">
                <a:solidFill>
                  <a:srgbClr val="1C4587"/>
                </a:solidFill>
              </a:rPr>
              <a:t>Indicaciones para grupos pequeños de EIIE, sección se necesita más discusión.</a:t>
            </a:r>
          </a:p>
          <a:p>
            <a:pPr marL="0" lvl="0" indent="0" algn="l" rtl="0">
              <a:lnSpc>
                <a:spcPct val="100000"/>
              </a:lnSpc>
              <a:spcBef>
                <a:spcPts val="0"/>
              </a:spcBef>
              <a:spcAft>
                <a:spcPts val="0"/>
              </a:spcAft>
              <a:buClr>
                <a:schemeClr val="dk1"/>
              </a:buClr>
              <a:buSzPts val="1400"/>
              <a:buFont typeface="Arial"/>
              <a:buNone/>
            </a:pPr>
            <a:endParaRPr lang="es-ES_tradnl" noProof="0" dirty="0">
              <a:solidFill>
                <a:srgbClr val="1C4587"/>
              </a:solidFill>
            </a:endParaRP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Clr>
                <a:schemeClr val="dk1"/>
              </a:buClr>
              <a:buSzPts val="1100"/>
              <a:buFont typeface="Arial"/>
              <a:buNone/>
            </a:pPr>
            <a:endParaRPr lang="es-ES_tradnl" noProof="0" dirty="0"/>
          </a:p>
          <a:p>
            <a:pPr marL="0" lvl="0" indent="0" algn="l" rtl="0">
              <a:lnSpc>
                <a:spcPct val="100000"/>
              </a:lnSpc>
              <a:spcBef>
                <a:spcPts val="0"/>
              </a:spcBef>
              <a:spcAft>
                <a:spcPts val="0"/>
              </a:spcAft>
              <a:buSzPts val="1400"/>
              <a:buNone/>
            </a:pPr>
            <a:endParaRPr lang="es-ES_tradnl" noProof="0" dirty="0"/>
          </a:p>
        </p:txBody>
      </p:sp>
      <p:sp>
        <p:nvSpPr>
          <p:cNvPr id="332" name="Google Shape;332;g3b7ae00be01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b7701c220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rgbClr val="1C4587"/>
              </a:solidFill>
            </a:endParaRPr>
          </a:p>
        </p:txBody>
      </p:sp>
      <p:sp>
        <p:nvSpPr>
          <p:cNvPr id="356" name="Google Shape;356;g3b7701c220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BA1841F0-81EE-A1C4-F67B-85A902D6119B}"/>
            </a:ext>
          </a:extLst>
        </p:cNvPr>
        <p:cNvGrpSpPr/>
        <p:nvPr/>
      </p:nvGrpSpPr>
      <p:grpSpPr>
        <a:xfrm>
          <a:off x="0" y="0"/>
          <a:ext cx="0" cy="0"/>
          <a:chOff x="0" y="0"/>
          <a:chExt cx="0" cy="0"/>
        </a:xfrm>
      </p:grpSpPr>
      <p:sp>
        <p:nvSpPr>
          <p:cNvPr id="173" name="Google Shape;173;g3b9506aadcf_0_0:notes">
            <a:extLst>
              <a:ext uri="{FF2B5EF4-FFF2-40B4-BE49-F238E27FC236}">
                <a16:creationId xmlns:a16="http://schemas.microsoft.com/office/drawing/2014/main" id="{C5E99608-C00B-2A38-452C-E523BFD3F8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74" name="Google Shape;174;g3b9506aadcf_0_0:notes">
            <a:extLst>
              <a:ext uri="{FF2B5EF4-FFF2-40B4-BE49-F238E27FC236}">
                <a16:creationId xmlns:a16="http://schemas.microsoft.com/office/drawing/2014/main" id="{D596FEDC-CDB6-1E9D-4586-2628B2E964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extLst>
      <p:ext uri="{BB962C8B-B14F-4D97-AF65-F5344CB8AC3E}">
        <p14:creationId xmlns:p14="http://schemas.microsoft.com/office/powerpoint/2010/main" val="191722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b9506aad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74" name="Google Shape;174;g3b9506aad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b7ae00be01_2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87" name="Google Shape;187;g3b7ae00be01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8c97e82ca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_tradnl" b="0" noProof="0" dirty="0">
                <a:solidFill>
                  <a:srgbClr val="073763"/>
                </a:solidFill>
                <a:latin typeface="Times New Roman"/>
                <a:ea typeface="Times New Roman"/>
                <a:cs typeface="Times New Roman"/>
                <a:sym typeface="Times New Roman"/>
              </a:rPr>
              <a:t>La</a:t>
            </a:r>
            <a:r>
              <a:rPr lang="es-ES_tradnl" b="1" noProof="0" dirty="0">
                <a:solidFill>
                  <a:srgbClr val="073763"/>
                </a:solidFill>
                <a:latin typeface="Times New Roman"/>
                <a:ea typeface="Times New Roman"/>
                <a:cs typeface="Times New Roman"/>
                <a:sym typeface="Times New Roman"/>
              </a:rPr>
              <a:t> Misión de ECESF</a:t>
            </a:r>
            <a:r>
              <a:rPr lang="es-ES_tradnl" b="1" noProof="0" dirty="0">
                <a:latin typeface="Times New Roman"/>
                <a:ea typeface="Times New Roman"/>
                <a:cs typeface="Times New Roman"/>
                <a:sym typeface="Times New Roman"/>
              </a:rPr>
              <a:t> </a:t>
            </a:r>
            <a:r>
              <a:rPr lang="es-ES_tradnl" noProof="0" dirty="0">
                <a:latin typeface="Times New Roman"/>
                <a:ea typeface="Times New Roman"/>
                <a:cs typeface="Times New Roman"/>
                <a:sym typeface="Times New Roman"/>
              </a:rPr>
              <a:t>es mantener un espacio para que los educadores infantiles de San Francisco se reúnan con el fin de obtener excelentes condiciones laborales, promover la comprensión de que las buenas condiciones laborales son fundamentales para los servicios de atención y educación temprana de alta calidad que los diversos niños pequeños y familias de San Francisco necesitan, y construir la unidad con las familias y los aliados de la comunidad para dar forma al programa, las políticas y el acceso a los recursos necesarios.</a:t>
            </a:r>
          </a:p>
          <a:p>
            <a:pPr marL="0" marR="0" lvl="0" indent="0" algn="l" rtl="0">
              <a:lnSpc>
                <a:spcPct val="100000"/>
              </a:lnSpc>
              <a:spcBef>
                <a:spcPts val="0"/>
              </a:spcBef>
              <a:spcAft>
                <a:spcPts val="0"/>
              </a:spcAft>
              <a:buClr>
                <a:schemeClr val="dk1"/>
              </a:buClr>
              <a:buSzPts val="1100"/>
              <a:buFont typeface="Arial"/>
              <a:buNone/>
            </a:pPr>
            <a:endParaRPr lang="es-ES_tradnl" noProof="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s-ES_tradnl" b="1" noProof="0" dirty="0">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ts val="1100"/>
              <a:buFont typeface="Arial"/>
              <a:buNone/>
            </a:pPr>
            <a:r>
              <a:rPr lang="es-ES_tradnl" b="0" noProof="0" dirty="0">
                <a:latin typeface="Times New Roman"/>
                <a:ea typeface="Times New Roman"/>
                <a:cs typeface="Times New Roman"/>
                <a:sym typeface="Times New Roman"/>
              </a:rPr>
              <a:t>Los </a:t>
            </a:r>
            <a:r>
              <a:rPr lang="es-ES_tradnl" b="1" noProof="0" dirty="0">
                <a:latin typeface="Times New Roman"/>
                <a:ea typeface="Times New Roman"/>
                <a:cs typeface="Times New Roman"/>
                <a:sym typeface="Times New Roman"/>
              </a:rPr>
              <a:t>componentes esenciales de las condiciones laborales de calidad identificados por la comunidad de ECESF </a:t>
            </a:r>
            <a:r>
              <a:rPr lang="es-ES_tradnl" noProof="0" dirty="0">
                <a:latin typeface="Times New Roman"/>
                <a:ea typeface="Times New Roman"/>
                <a:cs typeface="Times New Roman"/>
                <a:sym typeface="Times New Roman"/>
              </a:rPr>
              <a:t>incluyen: reconocer y fortalecer la intervención de los educadores infantiles en los sitios de ECE y en la comunidad en general; la participación directa de los educadores en la definición e implementación de la calidad, la configuración y el acceso al apoyo, programas, políticas y rutas de desarrollo necesarios; y salarios y beneficios que sustentan el bienestar actual y las necesidades a largo plazo de un educador y su familia.</a:t>
            </a:r>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400"/>
              <a:buFont typeface="Arial"/>
              <a:buNone/>
            </a:pPr>
            <a:endParaRPr lang="es-ES_tradnl" noProof="0" dirty="0"/>
          </a:p>
        </p:txBody>
      </p:sp>
      <p:sp>
        <p:nvSpPr>
          <p:cNvPr id="195" name="Google Shape;195;g38c97e82ca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5b90e7f96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205" name="Google Shape;205;g3b5b90e7f96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7092c24e9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ES_tradnl" sz="1400" b="1" noProof="0" dirty="0"/>
              <a:t>La historia de ECESF sobre cómo llegamos a desarrollar elementos esenciales de la calidad/Introducción de 4 puntos esenciales de la calidad, esta diapositiva y 5 áreas de apoyo para llegar allí en la siguiente diapositiva.</a:t>
            </a:r>
          </a:p>
          <a:p>
            <a:pPr marL="0" lvl="0" indent="0" algn="l" rtl="0">
              <a:lnSpc>
                <a:spcPct val="100000"/>
              </a:lnSpc>
              <a:spcBef>
                <a:spcPts val="0"/>
              </a:spcBef>
              <a:spcAft>
                <a:spcPts val="0"/>
              </a:spcAft>
              <a:buClr>
                <a:schemeClr val="dk1"/>
              </a:buClr>
              <a:buSzPts val="1400"/>
              <a:buFont typeface="Arial"/>
              <a:buNone/>
            </a:pPr>
            <a:endParaRPr lang="es-ES_tradnl" sz="1400" b="1" noProof="0" dirty="0"/>
          </a:p>
          <a:p>
            <a:pPr marL="0" lvl="0" indent="0" algn="l" rtl="0">
              <a:lnSpc>
                <a:spcPct val="100000"/>
              </a:lnSpc>
              <a:spcBef>
                <a:spcPts val="0"/>
              </a:spcBef>
              <a:spcAft>
                <a:spcPts val="0"/>
              </a:spcAft>
              <a:buClr>
                <a:schemeClr val="dk1"/>
              </a:buClr>
              <a:buSzPts val="1400"/>
              <a:buFont typeface="Arial"/>
              <a:buNone/>
            </a:pPr>
            <a:r>
              <a:rPr lang="es-ES_tradnl" sz="1400" b="1" noProof="0" dirty="0"/>
              <a:t>Historia de ECESF: cómo crecieron nuestras conversaciones</a:t>
            </a:r>
          </a:p>
          <a:p>
            <a:pPr marL="0" lvl="0" indent="0" algn="l" rtl="0">
              <a:lnSpc>
                <a:spcPct val="100000"/>
              </a:lnSpc>
              <a:spcBef>
                <a:spcPts val="0"/>
              </a:spcBef>
              <a:spcAft>
                <a:spcPts val="0"/>
              </a:spcAft>
              <a:buClr>
                <a:schemeClr val="dk1"/>
              </a:buClr>
              <a:buSzPts val="1400"/>
              <a:buFont typeface="Arial"/>
              <a:buNone/>
            </a:pPr>
            <a:r>
              <a:rPr lang="es-ES_tradnl" noProof="0" dirty="0"/>
              <a:t>A partir de nuestras conversaciones comunitarias del año pasado, desarrollamos los Elementos Esenciales de la Calidad de ECESF. A medida que incorporamos a más personas a la conversación, continuamos presentándolos para medir su impacto y sumar nuevas voces.</a:t>
            </a:r>
          </a:p>
          <a:p>
            <a:pPr marL="0" lvl="0" indent="0" algn="l" rtl="0">
              <a:lnSpc>
                <a:spcPct val="100000"/>
              </a:lnSpc>
              <a:spcBef>
                <a:spcPts val="0"/>
              </a:spcBef>
              <a:spcAft>
                <a:spcPts val="0"/>
              </a:spcAft>
              <a:buClr>
                <a:schemeClr val="dk1"/>
              </a:buClr>
              <a:buSzPts val="1400"/>
              <a:buFont typeface="Arial"/>
              <a:buNone/>
            </a:pPr>
            <a:endParaRPr lang="es-ES_tradnl" b="1" noProof="0" dirty="0"/>
          </a:p>
          <a:p>
            <a:pPr marL="0" lvl="0" indent="0" algn="l" rtl="0">
              <a:lnSpc>
                <a:spcPct val="100000"/>
              </a:lnSpc>
              <a:spcBef>
                <a:spcPts val="0"/>
              </a:spcBef>
              <a:spcAft>
                <a:spcPts val="0"/>
              </a:spcAft>
              <a:buClr>
                <a:schemeClr val="dk1"/>
              </a:buClr>
              <a:buSzPts val="2800"/>
              <a:buFont typeface="Arial"/>
              <a:buNone/>
            </a:pPr>
            <a:r>
              <a:rPr lang="es-ES_tradnl" b="1" noProof="0" dirty="0"/>
              <a:t>Un poco de historia primero</a:t>
            </a:r>
            <a:r>
              <a:rPr lang="es-ES_tradnl" noProof="0" dirty="0"/>
              <a:t> </a:t>
            </a:r>
            <a:r>
              <a:rPr lang="es-ES_tradnl" b="1" noProof="0" dirty="0"/>
              <a:t>. . .</a:t>
            </a:r>
            <a:r>
              <a:rPr lang="es-ES_tradnl" noProof="0" dirty="0"/>
              <a:t>(</a:t>
            </a:r>
            <a:r>
              <a:rPr lang="es-ES_tradnl" b="1" noProof="0" dirty="0"/>
              <a:t>Utilice, acorte o escriba con viñetas cualquiera de los siguientes términos para adaptarlo a su idioma/historia)</a:t>
            </a:r>
            <a:endParaRPr lang="es-ES_tradnl" noProof="0" dirty="0"/>
          </a:p>
          <a:p>
            <a:pPr marL="0" lvl="0" indent="0" algn="l" rtl="0">
              <a:lnSpc>
                <a:spcPct val="100000"/>
              </a:lnSpc>
              <a:spcBef>
                <a:spcPts val="0"/>
              </a:spcBef>
              <a:spcAft>
                <a:spcPts val="0"/>
              </a:spcAft>
              <a:buClr>
                <a:schemeClr val="dk1"/>
              </a:buClr>
              <a:buSzPts val="2800"/>
              <a:buFont typeface="Arial"/>
              <a:buNone/>
            </a:pPr>
            <a:endParaRPr lang="es-ES_tradnl" noProof="0" dirty="0"/>
          </a:p>
          <a:p>
            <a:pPr marL="457200" lvl="0" indent="-304800" algn="l" rtl="0">
              <a:lnSpc>
                <a:spcPct val="100000"/>
              </a:lnSpc>
              <a:spcBef>
                <a:spcPts val="0"/>
              </a:spcBef>
              <a:spcAft>
                <a:spcPts val="0"/>
              </a:spcAft>
              <a:buClr>
                <a:schemeClr val="dk1"/>
              </a:buClr>
              <a:buSzPts val="1200"/>
              <a:buChar char="●"/>
            </a:pPr>
            <a:r>
              <a:rPr lang="es-ES_tradnl" b="1" noProof="0" dirty="0"/>
              <a:t>¿Por qué desarrollamos elementos esenciales de la calidad?</a:t>
            </a:r>
          </a:p>
          <a:p>
            <a:pPr marL="0" lvl="0" indent="0" algn="l" rtl="0">
              <a:lnSpc>
                <a:spcPct val="100000"/>
              </a:lnSpc>
              <a:spcBef>
                <a:spcPts val="0"/>
              </a:spcBef>
              <a:spcAft>
                <a:spcPts val="0"/>
              </a:spcAft>
              <a:buSzPts val="1400"/>
              <a:buNone/>
            </a:pPr>
            <a:r>
              <a:rPr lang="es-ES_tradnl" noProof="0" dirty="0"/>
              <a:t>En el período previo a la aprobación de la Baby Prop C y con ella, la comunidad de ECE tuvo un </a:t>
            </a:r>
            <a:r>
              <a:rPr lang="es-ES_tradnl" b="1" noProof="0" dirty="0"/>
              <a:t>fuerte enfoque en la compensación</a:t>
            </a:r>
            <a:r>
              <a:rPr lang="es-ES_tradnl" noProof="0" dirty="0"/>
              <a:t>, en particular los aumentos salariales porque los salarios eran </a:t>
            </a:r>
            <a:r>
              <a:rPr lang="es-ES_tradnl" b="1" i="1" noProof="0" dirty="0"/>
              <a:t>muy </a:t>
            </a:r>
            <a:r>
              <a:rPr lang="es-ES_tradnl" b="0" i="0" noProof="0" dirty="0"/>
              <a:t>bajos,</a:t>
            </a:r>
            <a:r>
              <a:rPr lang="es-ES_tradnl" noProof="0" dirty="0"/>
              <a:t> los operadores del programa no podían atraer personal. Como se puede observar en los puntos destacados de la discusión anterior de ECESF, disponibles en el sitio web de ECESF, el enfoque siempre ha abarcado una amplia gama de condiciones laborales y preocupaciones de calidad.</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Aunque estamos </a:t>
            </a:r>
            <a:r>
              <a:rPr lang="es-ES_tradnl" b="1" noProof="0" dirty="0"/>
              <a:t>lejos de una meta de compensación</a:t>
            </a:r>
            <a:r>
              <a:rPr lang="es-ES_tradnl" b="0" noProof="0" dirty="0"/>
              <a:t>, s</a:t>
            </a:r>
            <a:r>
              <a:rPr lang="es-ES_tradnl" noProof="0" dirty="0"/>
              <a:t>e han logrado algunos avances. También queremos asegurarnos de abordar las demás cuestiones que plantea la comunidad de ECE y que afectan significativamente nuestro trabajo y la satisfacción laboral. Las cuestiones planteadas incluyen apoyos para mejorar la </a:t>
            </a:r>
            <a:r>
              <a:rPr lang="es-ES_tradnl" b="1" noProof="0" dirty="0"/>
              <a:t>comunicación</a:t>
            </a:r>
            <a:r>
              <a:rPr lang="es-ES_tradnl" noProof="0" dirty="0"/>
              <a:t> en el sitio y en la comunidad</a:t>
            </a:r>
            <a:r>
              <a:rPr lang="es-ES_tradnl" b="1" noProof="0" dirty="0"/>
              <a:t>, toma de decisiones, establecimiento de prioridades para promover la intervención de las personas que están al frente del trabajo diario: los maestros.</a:t>
            </a:r>
            <a:endParaRPr lang="es-ES_tradnl" noProof="0" dirty="0"/>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El año pasado planificamos que las conversaciones de ECESF profundizaran en algunas de las cuestiones que han surgido en estas otras áreas (además de la compensación) que </a:t>
            </a:r>
            <a:r>
              <a:rPr lang="es-ES_tradnl" b="1" noProof="0" dirty="0"/>
              <a:t>mejoran las condiciones laborales </a:t>
            </a:r>
            <a:r>
              <a:rPr lang="es-ES_tradnl" noProof="0" dirty="0"/>
              <a:t>y la </a:t>
            </a:r>
            <a:r>
              <a:rPr lang="es-ES_tradnl" b="1" noProof="0" dirty="0"/>
              <a:t>calidad de la atención y educación temprana. </a:t>
            </a:r>
            <a:r>
              <a:rPr lang="es-ES_tradnl" noProof="0" dirty="0"/>
              <a:t>En nuestra consulta al grupo de educadores, reunido hace un año, les pedimos que se centraran en sus prioridades para mejorar sus condiciones laborales, y descubrimos que no podíamos hablar de la calidad de nuestros entornos laborales sin hablar de la calidad de nuestro servicio. Ambas están inseparablemente entrelazadas; influyen una sobre otra. Nadie puede sentirse bien con su trabajo si no se siente escuchado; si no siente que puede usar su experiencia para moldear su labor y las decisiones que se toman a diario.</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Los educadores de SF Ed for Equity (SFEE, también conocidos como FROGS) participaron en la conversación. (Frogs: Una advertencia para saber cuando el agua en la que está sentado se está calentando). Los Frogs ha trabajado en algunas propuestas de proceso que enfatizan la importancia de la participación de los educadores en la definición e implementación de la calidad (intervención o autonomía), y las presentó al grupo, lo que estimuló gran parte de la conversación del año pasado y se convirtió en un elemento central de nuestro trabajo.</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AMBOS porque las condiciones laborales y la calidad son </a:t>
            </a:r>
            <a:r>
              <a:rPr lang="es-ES_tradnl" b="0" noProof="0" dirty="0"/>
              <a:t>el</a:t>
            </a:r>
            <a:r>
              <a:rPr lang="es-ES_tradnl" b="1" noProof="0" dirty="0"/>
              <a:t> elemento central del enfoque del trabajo anterior y la Misión de ECESF, </a:t>
            </a:r>
            <a:r>
              <a:rPr lang="es-ES_tradnl" noProof="0" dirty="0"/>
              <a:t>y dado que el</a:t>
            </a:r>
            <a:r>
              <a:rPr lang="es-ES_tradnl" b="1" noProof="0" dirty="0"/>
              <a:t> DEC estaba trabajando tanto en las condiciones laborales como en la calidad del servicio (y continúa trabajando en ambos aspectos este año)</a:t>
            </a:r>
            <a:r>
              <a:rPr lang="es-ES_tradnl" b="0" noProof="0" dirty="0"/>
              <a:t>, e</a:t>
            </a:r>
            <a:r>
              <a:rPr lang="es-ES_tradnl" noProof="0" dirty="0"/>
              <a:t>stas conversaciones fueron oportunas y una buena oportunidad para presentar las conversaciones que realizó ECESF. Decidimos profundizar, documentar y compartir nuestras conversaciones. Las compartimos con el DEC y CPAC.</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(Como ejemplo de cómo están entrelazadas las condiciones de trabajo y los servicios de calidad, otro comentario sobre la compensación… aunque los salarios han mejorado, vivir en San Francisco no es posible con $28/hora </a:t>
            </a:r>
            <a:r>
              <a:rPr lang="es-ES_tradnl" b="1" i="1" noProof="0" dirty="0"/>
              <a:t>y </a:t>
            </a:r>
            <a:r>
              <a:rPr lang="es-ES_tradnl" noProof="0" dirty="0"/>
              <a:t>nuestras habilidades también </a:t>
            </a:r>
            <a:r>
              <a:rPr lang="es-ES_tradnl" b="1" i="1" noProof="0" dirty="0"/>
              <a:t>son </a:t>
            </a:r>
            <a:r>
              <a:rPr lang="es-ES_tradnl" noProof="0" dirty="0"/>
              <a:t>comparables a los trabajadores tecnológicos, al igual que los educadores de escuelas públicas, quienes también están mal pagados. (La meta de paridad con los salarios actuales de los educadores de escuelas públicas se consideró una comparación que tuvo buena acogida en la comunidad y por parte de los políticos, pero fue un primer paso y es un estándar demasiado bajo). Con demasiada frecuencia, las propuestas de escala salarial evocan la estructura salarial rota del pasado, con los maestros en el nivel más bajo y sin posibilidad de ascender y </a:t>
            </a:r>
            <a:r>
              <a:rPr lang="es-ES_tradnl" b="1" i="1" noProof="0" dirty="0"/>
              <a:t>permanecer </a:t>
            </a:r>
            <a:r>
              <a:rPr lang="es-ES_tradnl" noProof="0" dirty="0"/>
              <a:t>en conexión directa con los niños y las familias en el aula. Los servicios de calidad, incluyendo sólidas prácticas de inclusión, dependen del desarrollo de los maestros mediante la experiencia y el desarrollo profesional </a:t>
            </a:r>
            <a:r>
              <a:rPr lang="es-ES_tradnl" i="1" noProof="0" dirty="0"/>
              <a:t>y mantener su experiencia en el aula c</a:t>
            </a:r>
            <a:r>
              <a:rPr lang="es-ES_tradnl" noProof="0" dirty="0"/>
              <a:t>on los niños, las familias y para orientar a otros educadores. ¿Qué necesitamos de la compensación para que los educadores puedan quedarse mientras aumentan sus ingresos?</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i="1" noProof="0" dirty="0"/>
              <a:t>Este es el contexto que le dio forma a nuestro trabajo el año pasado.</a:t>
            </a:r>
          </a:p>
          <a:p>
            <a:pPr marL="0" lvl="0" indent="0" algn="l" rtl="0">
              <a:lnSpc>
                <a:spcPct val="100000"/>
              </a:lnSpc>
              <a:spcBef>
                <a:spcPts val="0"/>
              </a:spcBef>
              <a:spcAft>
                <a:spcPts val="0"/>
              </a:spcAft>
              <a:buSzPts val="1400"/>
              <a:buNone/>
            </a:pPr>
            <a:endParaRPr lang="es-ES_tradnl" i="1" noProof="0" dirty="0"/>
          </a:p>
          <a:p>
            <a:pPr marL="457200" lvl="0" indent="-304800" algn="l" rtl="0">
              <a:lnSpc>
                <a:spcPct val="100000"/>
              </a:lnSpc>
              <a:spcBef>
                <a:spcPts val="0"/>
              </a:spcBef>
              <a:spcAft>
                <a:spcPts val="0"/>
              </a:spcAft>
              <a:buClr>
                <a:schemeClr val="dk1"/>
              </a:buClr>
              <a:buSzPts val="1200"/>
              <a:buChar char="●"/>
            </a:pPr>
            <a:r>
              <a:rPr lang="es-ES_tradnl" b="1" noProof="0" dirty="0"/>
              <a:t>¿Por qué continuamos con este trabajo?</a:t>
            </a:r>
          </a:p>
          <a:p>
            <a:pPr marL="0" lvl="0" indent="0" algn="l" rtl="0">
              <a:lnSpc>
                <a:spcPct val="100000"/>
              </a:lnSpc>
              <a:spcBef>
                <a:spcPts val="0"/>
              </a:spcBef>
              <a:spcAft>
                <a:spcPts val="0"/>
              </a:spcAft>
              <a:buSzPts val="1400"/>
              <a:buNone/>
            </a:pPr>
            <a:r>
              <a:rPr lang="es-ES_tradnl" noProof="0" dirty="0"/>
              <a:t>Creemos que las ideas desarrolladas por la comunidad ECESF el año pasado, </a:t>
            </a:r>
            <a:r>
              <a:rPr lang="es-ES_tradnl" b="1" noProof="0" dirty="0"/>
              <a:t>con más de 35 sitios discretos y más de 50 educadores participantes, </a:t>
            </a:r>
            <a:r>
              <a:rPr lang="es-ES_tradnl" b="0" noProof="0" dirty="0"/>
              <a:t>s</a:t>
            </a:r>
            <a:r>
              <a:rPr lang="es-ES_tradnl" noProof="0" dirty="0"/>
              <a:t>on importantes para la toma de decisiones del DEC sobre su trabajo en iniciativas de calidad y lugar de trabajo. Las conversaciones de ECESF complementan significativamente las encuestas (incluidas las del Grupo de Trabajo sobre EIIE) y ofrecen conversaciones e ideas más profundas desarrolladas por quienes trabajan directamente con niños y familias en nuestros sitios.</a:t>
            </a:r>
          </a:p>
          <a:p>
            <a:pPr marL="0" lvl="0" indent="0" algn="l" rtl="0">
              <a:lnSpc>
                <a:spcPct val="100000"/>
              </a:lnSpc>
              <a:spcBef>
                <a:spcPts val="0"/>
              </a:spcBef>
              <a:spcAft>
                <a:spcPts val="0"/>
              </a:spcAft>
              <a:buSzPts val="1400"/>
              <a:buNone/>
            </a:pPr>
            <a:endParaRPr lang="es-ES_tradnl" noProof="0" dirty="0"/>
          </a:p>
          <a:p>
            <a:pPr marL="0" lvl="0" indent="0" algn="l" rtl="0">
              <a:lnSpc>
                <a:spcPct val="100000"/>
              </a:lnSpc>
              <a:spcBef>
                <a:spcPts val="0"/>
              </a:spcBef>
              <a:spcAft>
                <a:spcPts val="0"/>
              </a:spcAft>
              <a:buSzPts val="1400"/>
              <a:buNone/>
            </a:pPr>
            <a:r>
              <a:rPr lang="es-ES_tradnl" noProof="0" dirty="0"/>
              <a:t>Necesitamos seguir compartiendo nuestras prioridades de diversas maneras e incluir a los educadores de San Francisco que no han participado en la conversación para que se sumen a ella. Las conversaciones continuas como comunidad de educadores profundizan cada una de nuestras reflexiones, así como las ideas colectivas que generamos. La conversación que mantenemos hoy formará parte del proceso, centrándose hoy en la inclusión. Si es nuevo o se reincorpora esta noche, lo invitamos a participar en la conversación y nuestra defensa conjunta.</a:t>
            </a:r>
          </a:p>
          <a:p>
            <a:pPr marL="0" lvl="0" indent="0" algn="l" rtl="0">
              <a:lnSpc>
                <a:spcPct val="100000"/>
              </a:lnSpc>
              <a:spcBef>
                <a:spcPts val="0"/>
              </a:spcBef>
              <a:spcAft>
                <a:spcPts val="0"/>
              </a:spcAft>
              <a:buSzPts val="1400"/>
              <a:buNone/>
            </a:pPr>
            <a:endParaRPr lang="es-ES_tradnl" noProof="0" dirty="0"/>
          </a:p>
          <a:p>
            <a:pPr marL="457200" lvl="0" indent="-304800" algn="l" rtl="0">
              <a:lnSpc>
                <a:spcPct val="100000"/>
              </a:lnSpc>
              <a:spcBef>
                <a:spcPts val="0"/>
              </a:spcBef>
              <a:spcAft>
                <a:spcPts val="0"/>
              </a:spcAft>
              <a:buClr>
                <a:schemeClr val="dk1"/>
              </a:buClr>
              <a:buSzPts val="1200"/>
              <a:buChar char="●"/>
            </a:pPr>
            <a:r>
              <a:rPr lang="es-ES_tradnl" b="1" noProof="0" dirty="0"/>
              <a:t>¡Lea el documento completo!</a:t>
            </a:r>
          </a:p>
          <a:p>
            <a:pPr marL="914400" lvl="1" indent="-317500" algn="l" rtl="0">
              <a:lnSpc>
                <a:spcPct val="100000"/>
              </a:lnSpc>
              <a:spcBef>
                <a:spcPts val="0"/>
              </a:spcBef>
              <a:spcAft>
                <a:spcPts val="0"/>
              </a:spcAft>
              <a:buClr>
                <a:schemeClr val="dk1"/>
              </a:buClr>
              <a:buSzPts val="1400"/>
              <a:buChar char="○"/>
            </a:pPr>
            <a:r>
              <a:rPr lang="es-ES_tradnl" b="1" noProof="0" dirty="0"/>
              <a:t>Disponible a continuación y en el sitio web de ECESF</a:t>
            </a:r>
          </a:p>
          <a:p>
            <a:pPr marL="914400" lvl="1" indent="-317500" algn="l" rtl="0">
              <a:lnSpc>
                <a:spcPct val="100000"/>
              </a:lnSpc>
              <a:spcBef>
                <a:spcPts val="0"/>
              </a:spcBef>
              <a:spcAft>
                <a:spcPts val="0"/>
              </a:spcAft>
              <a:buClr>
                <a:schemeClr val="dk1"/>
              </a:buClr>
              <a:buSzPts val="1400"/>
              <a:buChar char="○"/>
            </a:pPr>
            <a:r>
              <a:rPr lang="es-ES_tradnl" b="1" u="sng" noProof="0" dirty="0">
                <a:solidFill>
                  <a:schemeClr val="hlink"/>
                </a:solidFill>
                <a:hlinkClick r:id="rId3"/>
              </a:rPr>
              <a:t>Elementos de calidad de ECESF</a:t>
            </a:r>
            <a:r>
              <a:rPr lang="es-ES_tradnl" noProof="0" dirty="0"/>
              <a:t> enlace:</a:t>
            </a:r>
          </a:p>
          <a:p>
            <a:pPr marL="1371600" lvl="2" indent="-317500" algn="l" rtl="0">
              <a:lnSpc>
                <a:spcPct val="100000"/>
              </a:lnSpc>
              <a:spcBef>
                <a:spcPts val="0"/>
              </a:spcBef>
              <a:spcAft>
                <a:spcPts val="0"/>
              </a:spcAft>
              <a:buClr>
                <a:schemeClr val="dk1"/>
              </a:buClr>
              <a:buSzPts val="1400"/>
              <a:buChar char="■"/>
            </a:pPr>
            <a:r>
              <a:rPr lang="es-ES_tradnl" noProof="0" dirty="0"/>
              <a:t>Inglés: </a:t>
            </a:r>
            <a:r>
              <a:rPr lang="es-ES_tradnl" u="sng" noProof="0" dirty="0">
                <a:solidFill>
                  <a:schemeClr val="hlink"/>
                </a:solidFill>
                <a:hlinkClick r:id="rId3"/>
              </a:rPr>
              <a:t>https://docs.google.com/document/d/1_YaB9gqkt1Kv1rGUFdXi_mHkpWzeV0ykySBQyouEU4o/edit?usp=sharing</a:t>
            </a:r>
            <a:endParaRPr lang="es-ES_tradnl" noProof="0" dirty="0"/>
          </a:p>
          <a:p>
            <a:pPr marL="1371600" lvl="2" indent="-317500" algn="l" rtl="0">
              <a:lnSpc>
                <a:spcPct val="100000"/>
              </a:lnSpc>
              <a:spcBef>
                <a:spcPts val="0"/>
              </a:spcBef>
              <a:spcAft>
                <a:spcPts val="0"/>
              </a:spcAft>
              <a:buClr>
                <a:schemeClr val="dk1"/>
              </a:buClr>
              <a:buSzPts val="1400"/>
              <a:buChar char="■"/>
            </a:pPr>
            <a:r>
              <a:rPr lang="es-ES_tradnl" noProof="0" dirty="0"/>
              <a:t>Chino: </a:t>
            </a:r>
            <a:r>
              <a:rPr lang="es-ES_tradnl" u="sng" noProof="0" dirty="0">
                <a:solidFill>
                  <a:schemeClr val="hlink"/>
                </a:solidFill>
                <a:hlinkClick r:id="rId4"/>
              </a:rPr>
              <a:t>https://docs.google.com/document/d/1uXFroZBwpsJd03fjU3XN0Xo719DzCcdH/edit?usp=sharing&amp;ouid=105406345603023119034&amp;rtpof=true&amp;sd=true</a:t>
            </a:r>
            <a:endParaRPr lang="es-ES_tradnl" noProof="0" dirty="0"/>
          </a:p>
          <a:p>
            <a:pPr marL="1371600" lvl="2" indent="-317500" algn="l" rtl="0">
              <a:lnSpc>
                <a:spcPct val="100000"/>
              </a:lnSpc>
              <a:spcBef>
                <a:spcPts val="0"/>
              </a:spcBef>
              <a:spcAft>
                <a:spcPts val="0"/>
              </a:spcAft>
              <a:buClr>
                <a:schemeClr val="dk1"/>
              </a:buClr>
              <a:buSzPts val="1400"/>
              <a:buChar char="■"/>
            </a:pPr>
            <a:r>
              <a:rPr lang="es-ES_tradnl" noProof="0" dirty="0"/>
              <a:t>Español: </a:t>
            </a:r>
            <a:r>
              <a:rPr lang="es-ES_tradnl" u="sng" noProof="0" dirty="0">
                <a:solidFill>
                  <a:schemeClr val="hlink"/>
                </a:solidFill>
                <a:hlinkClick r:id="rId5"/>
              </a:rPr>
              <a:t>https://docs.google.com/document/d/1esF_pi4bNZqkusnwzu9L9QRcqfaEmgF3/edit?usp=sharing&amp;ouid=105406345603023119034&amp;rtpof=true&amp;sd=true</a:t>
            </a:r>
            <a:endParaRPr lang="es-ES_tradnl" noProof="0" dirty="0"/>
          </a:p>
          <a:p>
            <a:pPr marL="0" lvl="0" indent="0" algn="l" rtl="0">
              <a:lnSpc>
                <a:spcPct val="100000"/>
              </a:lnSpc>
              <a:spcBef>
                <a:spcPts val="0"/>
              </a:spcBef>
              <a:spcAft>
                <a:spcPts val="0"/>
              </a:spcAft>
              <a:buClr>
                <a:schemeClr val="dk1"/>
              </a:buClr>
              <a:buSzPts val="1100"/>
              <a:buFont typeface="Arial"/>
              <a:buNone/>
            </a:pPr>
            <a:endParaRPr lang="es-ES_tradnl" sz="1400" b="1" noProof="0" dirty="0"/>
          </a:p>
          <a:p>
            <a:pPr marL="0" lvl="0" indent="0" algn="l" rtl="0">
              <a:lnSpc>
                <a:spcPct val="100000"/>
              </a:lnSpc>
              <a:spcBef>
                <a:spcPts val="0"/>
              </a:spcBef>
              <a:spcAft>
                <a:spcPts val="0"/>
              </a:spcAft>
              <a:buClr>
                <a:schemeClr val="dk1"/>
              </a:buClr>
              <a:buSzPts val="1100"/>
              <a:buFont typeface="Arial"/>
              <a:buNone/>
            </a:pPr>
            <a:r>
              <a:rPr lang="es-ES_tradnl" sz="1400" b="1" noProof="0" dirty="0"/>
              <a:t>Resumen de la diapositiva y puntos clave</a:t>
            </a:r>
          </a:p>
          <a:p>
            <a:pPr marL="0" lvl="0" indent="0" algn="l" rtl="0">
              <a:lnSpc>
                <a:spcPct val="100000"/>
              </a:lnSpc>
              <a:spcBef>
                <a:spcPts val="0"/>
              </a:spcBef>
              <a:spcAft>
                <a:spcPts val="0"/>
              </a:spcAft>
              <a:buClr>
                <a:schemeClr val="dk1"/>
              </a:buClr>
              <a:buSzPts val="1100"/>
              <a:buFont typeface="Arial"/>
              <a:buNone/>
            </a:pPr>
            <a:endParaRPr lang="es-ES_tradnl" sz="1400" b="1" noProof="0" dirty="0"/>
          </a:p>
          <a:p>
            <a:pPr marL="0" lvl="0" indent="0" algn="l" rtl="0">
              <a:lnSpc>
                <a:spcPct val="100000"/>
              </a:lnSpc>
              <a:spcBef>
                <a:spcPts val="0"/>
              </a:spcBef>
              <a:spcAft>
                <a:spcPts val="0"/>
              </a:spcAft>
              <a:buClr>
                <a:schemeClr val="dk1"/>
              </a:buClr>
              <a:buSzPts val="1100"/>
              <a:buFont typeface="Arial"/>
              <a:buNone/>
            </a:pPr>
            <a:r>
              <a:rPr lang="es-ES_tradnl" sz="1400" b="1" noProof="0" dirty="0">
                <a:solidFill>
                  <a:schemeClr val="dk1"/>
                </a:solidFill>
              </a:rPr>
              <a:t>Cuatro puntos principales que identificamos como Elementos Esenciales de la Calidad</a:t>
            </a:r>
            <a:endParaRPr lang="es-ES_tradnl" sz="2400" noProof="0"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s-ES_tradnl" sz="1200" noProof="0" dirty="0">
                <a:solidFill>
                  <a:schemeClr val="dk1"/>
                </a:solidFill>
              </a:rPr>
              <a:t>Las condiciones laborales de los educadores-cuidadores son fundamentales para la calidad del programa y u</a:t>
            </a:r>
            <a:r>
              <a:rPr lang="es-ES_tradnl" noProof="0" dirty="0"/>
              <a:t>n elemento clave de unas buenas condiciones laborales tener voz y voto respecto a nuestro trabajo: </a:t>
            </a:r>
            <a:r>
              <a:rPr lang="es-ES_tradnl" sz="1200" noProof="0" dirty="0">
                <a:solidFill>
                  <a:schemeClr val="dk1"/>
                </a:solidFill>
              </a:rPr>
              <a:t>sabiendo que, si </a:t>
            </a:r>
            <a:r>
              <a:rPr lang="es-ES_tradnl" noProof="0" dirty="0"/>
              <a:t>vemos</a:t>
            </a:r>
            <a:r>
              <a:rPr lang="es-ES_tradnl" sz="1200" noProof="0" dirty="0">
                <a:solidFill>
                  <a:schemeClr val="dk1"/>
                </a:solidFill>
              </a:rPr>
              <a:t> algo que n</a:t>
            </a:r>
            <a:r>
              <a:rPr lang="es-ES_tradnl" noProof="0" dirty="0"/>
              <a:t>ecesita mejorar, podemos decirlo y trabajar con un equipo para cambiarlo, sabiendo que lo que pensamos y decimos importa, así como todos los demás apoyos que nos ayudan a venir a</a:t>
            </a:r>
            <a:r>
              <a:rPr lang="es-ES_tradnl" sz="1200" noProof="0" dirty="0">
                <a:solidFill>
                  <a:schemeClr val="dk1"/>
                </a:solidFill>
              </a:rPr>
              <a:t> trabajar sintiéndonos bien descansados y no estresado, como la </a:t>
            </a:r>
            <a:r>
              <a:rPr lang="es-ES_tradnl" noProof="0" dirty="0"/>
              <a:t>compensación.</a:t>
            </a:r>
            <a:r>
              <a:rPr lang="es-ES_tradnl" sz="1200" noProof="0" dirty="0">
                <a:solidFill>
                  <a:schemeClr val="dk1"/>
                </a:solidFill>
              </a:rPr>
              <a:t> </a:t>
            </a:r>
            <a:r>
              <a:rPr lang="es-ES_tradnl" noProof="0" dirty="0"/>
              <a:t>Los educadores necesitan saber y sentir</a:t>
            </a:r>
            <a:r>
              <a:rPr lang="es-ES_tradnl" sz="1200" noProof="0" dirty="0">
                <a:solidFill>
                  <a:schemeClr val="dk1"/>
                </a:solidFill>
              </a:rPr>
              <a:t> que su </a:t>
            </a:r>
            <a:r>
              <a:rPr lang="es-ES_tradnl" noProof="0" dirty="0"/>
              <a:t>experiencia, </a:t>
            </a:r>
            <a:r>
              <a:rPr lang="es-ES_tradnl" sz="1200" noProof="0" dirty="0">
                <a:solidFill>
                  <a:schemeClr val="dk1"/>
                </a:solidFill>
              </a:rPr>
              <a:t>conocimiento y habilidades realmente dan forma al trabajo que se realiza. Crear una comunidad de educadores que experimentan y esperan esto traerá el más alto nivel de calidad.</a:t>
            </a:r>
          </a:p>
          <a:p>
            <a:pPr marL="0" lvl="0" indent="0" algn="l" rtl="0">
              <a:lnSpc>
                <a:spcPct val="100000"/>
              </a:lnSpc>
              <a:spcBef>
                <a:spcPts val="0"/>
              </a:spcBef>
              <a:spcAft>
                <a:spcPts val="0"/>
              </a:spcAft>
              <a:buClr>
                <a:schemeClr val="dk1"/>
              </a:buClr>
              <a:buSzPts val="1400"/>
              <a:buFont typeface="Arial"/>
              <a:buNone/>
            </a:pPr>
            <a:endParaRPr lang="es-ES_tradnl" sz="1200" noProof="0"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s-ES_tradnl" sz="1200" noProof="0" dirty="0">
                <a:solidFill>
                  <a:schemeClr val="dk1"/>
                </a:solidFill>
              </a:rPr>
              <a:t>Y como el punto de vista </a:t>
            </a:r>
            <a:r>
              <a:rPr lang="es-ES_tradnl" noProof="0" dirty="0"/>
              <a:t>y</a:t>
            </a:r>
            <a:r>
              <a:rPr lang="es-ES_tradnl" sz="1200" noProof="0" dirty="0">
                <a:solidFill>
                  <a:schemeClr val="dk1"/>
                </a:solidFill>
              </a:rPr>
              <a:t> la evaluación de los educadores sobre lo que se necesita son clave para determinar lo que un sitio, un niño y un educador necesitan a continuación, </a:t>
            </a:r>
            <a:r>
              <a:rPr lang="es-ES_tradnl" noProof="0" dirty="0"/>
              <a:t>es decir, </a:t>
            </a:r>
            <a:r>
              <a:rPr lang="es-ES_tradnl" sz="1200" noProof="0" dirty="0">
                <a:solidFill>
                  <a:schemeClr val="dk1"/>
                </a:solidFill>
              </a:rPr>
              <a:t>no existe una solución única para todos, el educador </a:t>
            </a:r>
            <a:r>
              <a:rPr lang="es-ES_tradnl" sz="1200" b="1" i="1" noProof="0" dirty="0">
                <a:solidFill>
                  <a:schemeClr val="dk1"/>
                </a:solidFill>
              </a:rPr>
              <a:t>debe </a:t>
            </a:r>
            <a:r>
              <a:rPr lang="es-ES_tradnl" sz="1200" b="0" i="0" noProof="0" dirty="0">
                <a:solidFill>
                  <a:schemeClr val="dk1"/>
                </a:solidFill>
              </a:rPr>
              <a:t>p</a:t>
            </a:r>
            <a:r>
              <a:rPr lang="es-ES_tradnl" sz="1200" noProof="0" dirty="0">
                <a:solidFill>
                  <a:schemeClr val="dk1"/>
                </a:solidFill>
              </a:rPr>
              <a:t>articipar de forma centralizada en cada paso del diseño</a:t>
            </a:r>
            <a:r>
              <a:rPr lang="es-ES_tradnl" noProof="0" dirty="0"/>
              <a:t>, </a:t>
            </a:r>
            <a:r>
              <a:rPr lang="es-ES_tradnl" sz="1200" noProof="0" dirty="0">
                <a:solidFill>
                  <a:schemeClr val="dk1"/>
                </a:solidFill>
              </a:rPr>
              <a:t>evaluación e implementación de mejoras de calidad.</a:t>
            </a:r>
          </a:p>
          <a:p>
            <a:pPr marL="0" lvl="0" indent="0" algn="l" rtl="0">
              <a:lnSpc>
                <a:spcPct val="100000"/>
              </a:lnSpc>
              <a:spcBef>
                <a:spcPts val="0"/>
              </a:spcBef>
              <a:spcAft>
                <a:spcPts val="0"/>
              </a:spcAft>
              <a:buClr>
                <a:schemeClr val="dk1"/>
              </a:buClr>
              <a:buSzPts val="1400"/>
              <a:buFont typeface="Arial"/>
              <a:buNone/>
            </a:pPr>
            <a:endParaRPr lang="es-ES_tradnl" sz="1200" noProof="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s-ES_tradnl" noProof="0" dirty="0"/>
              <a:t>Estos cuatro elementos esenciales de la calidad funcionan en conjunto. Diapositiva siguiente: el documento también incluye enlaces a cinco áreas clave que identificamos como apoyo para alcanzar la calidad.</a:t>
            </a:r>
            <a:endParaRPr lang="es-ES_tradnl" sz="1400" b="1" noProof="0" dirty="0"/>
          </a:p>
          <a:p>
            <a:pPr marL="0" lvl="0" indent="0" algn="l" rtl="0">
              <a:lnSpc>
                <a:spcPct val="100000"/>
              </a:lnSpc>
              <a:spcBef>
                <a:spcPts val="0"/>
              </a:spcBef>
              <a:spcAft>
                <a:spcPts val="0"/>
              </a:spcAft>
              <a:buClr>
                <a:schemeClr val="dk1"/>
              </a:buClr>
              <a:buSzPts val="1100"/>
              <a:buFont typeface="Arial"/>
              <a:buNone/>
            </a:pPr>
            <a:endParaRPr lang="es-ES_tradnl" sz="1400" b="1" noProof="0" dirty="0"/>
          </a:p>
          <a:p>
            <a:pPr marL="0" lvl="0" indent="0" algn="l" rtl="0">
              <a:lnSpc>
                <a:spcPct val="100000"/>
              </a:lnSpc>
              <a:spcBef>
                <a:spcPts val="0"/>
              </a:spcBef>
              <a:spcAft>
                <a:spcPts val="0"/>
              </a:spcAft>
              <a:buSzPts val="1400"/>
              <a:buNone/>
            </a:pPr>
            <a:endParaRPr lang="es-ES_tradnl" noProof="0" dirty="0"/>
          </a:p>
        </p:txBody>
      </p:sp>
      <p:sp>
        <p:nvSpPr>
          <p:cNvPr id="212" name="Google Shape;212;g3a7092c24e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e91f20a6739394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ES_tradnl" sz="1400" b="1" noProof="0" dirty="0"/>
              <a:t>Cinco áreas clave que identificamos que nos ayudarán a alcanzar la calidad.</a:t>
            </a:r>
          </a:p>
          <a:p>
            <a:pPr marL="0" lvl="0" indent="0" algn="l" rtl="0">
              <a:lnSpc>
                <a:spcPct val="100000"/>
              </a:lnSpc>
              <a:spcBef>
                <a:spcPts val="0"/>
              </a:spcBef>
              <a:spcAft>
                <a:spcPts val="0"/>
              </a:spcAft>
              <a:buClr>
                <a:schemeClr val="dk1"/>
              </a:buClr>
              <a:buSzPts val="1400"/>
              <a:buFont typeface="Arial"/>
              <a:buNone/>
            </a:pPr>
            <a:r>
              <a:rPr lang="es-ES_tradnl" noProof="0" dirty="0"/>
              <a:t>Nuestras conversaciones sobre elementos esenciales de la calidad se centraron en abordar el </a:t>
            </a:r>
            <a:r>
              <a:rPr lang="es-ES_tradnl" b="1" i="1" noProof="0" dirty="0"/>
              <a:t>proceso </a:t>
            </a:r>
            <a:r>
              <a:rPr lang="es-ES_tradnl" noProof="0" dirty="0"/>
              <a:t>necesario para alcanzar la calidad, pero con ese enfoque, nos dimos cuenta de que </a:t>
            </a:r>
            <a:r>
              <a:rPr lang="es-ES_tradnl" b="1" i="1" noProof="0" dirty="0"/>
              <a:t>teníamos</a:t>
            </a:r>
            <a:r>
              <a:rPr lang="es-ES_tradnl" noProof="0" dirty="0"/>
              <a:t> que llegar a lo que un maestro necesita, </a:t>
            </a:r>
            <a:r>
              <a:rPr lang="es-ES_tradnl" b="1" i="1" noProof="0"/>
              <a:t>porque </a:t>
            </a:r>
            <a:r>
              <a:rPr lang="es-ES_tradnl" noProof="0"/>
              <a:t>es </a:t>
            </a:r>
            <a:r>
              <a:rPr lang="es-ES_tradnl" noProof="0" dirty="0"/>
              <a:t>esencial para la calidad. Tenga en cuenta lo que incluye la capacidad in situ para la especialización y colaboración in situ: personal y remuneración suficientes.</a:t>
            </a:r>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Clr>
                <a:schemeClr val="dk1"/>
              </a:buClr>
              <a:buSzPts val="1100"/>
              <a:buFont typeface="Arial"/>
              <a:buNone/>
            </a:pPr>
            <a:r>
              <a:rPr lang="es-ES_tradnl" noProof="0" dirty="0"/>
              <a:t>También creemos que es necesario hablar de las buenas condiciones laborales como un derecho de los trabajadores por sí solo, </a:t>
            </a:r>
            <a:r>
              <a:rPr lang="es-ES_tradnl" b="1" i="1" noProof="0" dirty="0"/>
              <a:t>y </a:t>
            </a:r>
            <a:r>
              <a:rPr lang="es-ES_tradnl" noProof="0" dirty="0"/>
              <a:t>con demasiada frecuencia se presenta como si se tratara de dos cosas que compiten por recursos limitados, en lugar de estar necesariamente conectadas, especialmente en trabajos que requieren toda la mente y el cuerpo, como la educación y el cuidado de personas. Los maestros deben ser el centro de la definición de las estructuras necesarias para apoyar a los educadores en la realización de un trabajo excelente.</a:t>
            </a:r>
          </a:p>
          <a:p>
            <a:pPr marL="0" lvl="0" indent="0" algn="l" rtl="0">
              <a:lnSpc>
                <a:spcPct val="100000"/>
              </a:lnSpc>
              <a:spcBef>
                <a:spcPts val="0"/>
              </a:spcBef>
              <a:spcAft>
                <a:spcPts val="0"/>
              </a:spcAft>
              <a:buClr>
                <a:schemeClr val="dk1"/>
              </a:buClr>
              <a:buSzPts val="1400"/>
              <a:buFont typeface="Arial"/>
              <a:buNone/>
            </a:pPr>
            <a:endParaRPr lang="es-ES_tradnl" noProof="0" dirty="0"/>
          </a:p>
          <a:p>
            <a:pPr marL="0" lvl="0" indent="0" algn="l" rtl="0">
              <a:lnSpc>
                <a:spcPct val="100000"/>
              </a:lnSpc>
              <a:spcBef>
                <a:spcPts val="0"/>
              </a:spcBef>
              <a:spcAft>
                <a:spcPts val="0"/>
              </a:spcAft>
              <a:buSzPts val="1400"/>
              <a:buNone/>
            </a:pPr>
            <a:endParaRPr lang="es-ES_tradnl" noProof="0" dirty="0"/>
          </a:p>
        </p:txBody>
      </p:sp>
      <p:sp>
        <p:nvSpPr>
          <p:cNvPr id="230" name="Google Shape;230;g4e91f20a6739394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7701c220a_2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rgbClr val="1C4587"/>
              </a:solidFill>
            </a:endParaRPr>
          </a:p>
        </p:txBody>
      </p:sp>
      <p:sp>
        <p:nvSpPr>
          <p:cNvPr id="255" name="Google Shape;255;g3b7701c220a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b7701c220a_2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rgbClr val="1C4587"/>
              </a:solidFill>
            </a:endParaRPr>
          </a:p>
        </p:txBody>
      </p:sp>
      <p:sp>
        <p:nvSpPr>
          <p:cNvPr id="261" name="Google Shape;261;g3b7701c220a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a:spLocks noGrp="1"/>
          </p:cNvSpPr>
          <p:nvPr>
            <p:ph type="pic" idx="2"/>
          </p:nvPr>
        </p:nvSpPr>
        <p:spPr>
          <a:xfrm>
            <a:off x="5183188" y="987425"/>
            <a:ext cx="6172200" cy="4873500"/>
          </a:xfrm>
          <a:prstGeom prst="rect">
            <a:avLst/>
          </a:prstGeom>
          <a:noFill/>
          <a:ln>
            <a:noFill/>
          </a:ln>
        </p:spPr>
        <p:txBody>
          <a:bodyPr/>
          <a:lstStyle/>
          <a:p>
            <a:endParaRPr lang="es-ES_tradnl" dirty="0"/>
          </a:p>
        </p:txBody>
      </p:sp>
      <p:sp>
        <p:nvSpPr>
          <p:cNvPr id="73" name="Google Shape;73;p1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g3a7092c24e9_0_1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3a7092c24e9_0_1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g3a7092c24e9_0_1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9" name="Google Shape;99;g3a7092c24e9_0_1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0" name="Google Shape;100;g3a7092c24e9_0_1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g3a7092c24e9_0_1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3a7092c24e9_0_1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g3a7092c24e9_0_1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5" name="Google Shape;105;g3a7092c24e9_0_1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6" name="Google Shape;106;g3a7092c24e9_0_1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g3a7092c24e9_0_1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3a7092c24e9_0_1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0" name="Google Shape;110;g3a7092c24e9_0_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1" name="Google Shape;111;g3a7092c24e9_0_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2" name="Google Shape;112;g3a7092c24e9_0_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g3a7092c24e9_0_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3a7092c24e9_0_12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3a7092c24e9_0_12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3a7092c24e9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8" name="Google Shape;118;g3a7092c24e9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9" name="Google Shape;119;g3a7092c24e9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g3a7092c24e9_0_13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3a7092c24e9_0_13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g3a7092c24e9_0_13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g3a7092c24e9_0_13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g3a7092c24e9_0_13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g3a7092c24e9_0_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7" name="Google Shape;127;g3a7092c24e9_0_1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8" name="Google Shape;128;g3a7092c24e9_0_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g3a7092c24e9_0_1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3a7092c24e9_0_1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2" name="Google Shape;132;g3a7092c24e9_0_1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3" name="Google Shape;133;g3a7092c24e9_0_1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g3a7092c24e9_0_1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g3a7092c24e9_0_1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7" name="Google Shape;137;g3a7092c24e9_0_1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g38c97e82ca3_0_6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38c97e82ca3_0_67"/>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5" name="Google Shape;25;g38c97e82ca3_0_67"/>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6" name="Google Shape;26;g38c97e82ca3_0_6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g3a7092c24e9_0_1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3a7092c24e9_0_15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g3a7092c24e9_0_15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g3a7092c24e9_0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3" name="Google Shape;143;g3a7092c24e9_0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4" name="Google Shape;144;g3a7092c24e9_0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g3a7092c24e9_0_16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3a7092c24e9_0_161"/>
          <p:cNvSpPr>
            <a:spLocks noGrp="1"/>
          </p:cNvSpPr>
          <p:nvPr>
            <p:ph type="pic" idx="2"/>
          </p:nvPr>
        </p:nvSpPr>
        <p:spPr>
          <a:xfrm>
            <a:off x="5183188" y="987425"/>
            <a:ext cx="6172200" cy="4873500"/>
          </a:xfrm>
          <a:prstGeom prst="rect">
            <a:avLst/>
          </a:prstGeom>
          <a:noFill/>
          <a:ln>
            <a:noFill/>
          </a:ln>
        </p:spPr>
        <p:txBody>
          <a:bodyPr/>
          <a:lstStyle/>
          <a:p>
            <a:endParaRPr lang="es-ES_tradnl" dirty="0"/>
          </a:p>
        </p:txBody>
      </p:sp>
      <p:sp>
        <p:nvSpPr>
          <p:cNvPr id="148" name="Google Shape;148;g3a7092c24e9_0_16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g3a7092c24e9_0_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0" name="Google Shape;150;g3a7092c24e9_0_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1" name="Google Shape;151;g3a7092c24e9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g3a7092c24e9_0_1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3a7092c24e9_0_16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g3a7092c24e9_0_1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6" name="Google Shape;156;g3a7092c24e9_0_1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7" name="Google Shape;157;g3a7092c24e9_0_1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g3a7092c24e9_0_17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3a7092c24e9_0_17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g3a7092c24e9_0_1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2" name="Google Shape;162;g3a7092c24e9_0_1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3" name="Google Shape;163;g3a7092c24e9_0_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6082"/>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g3a7092c24e9_0_1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g3a7092c24e9_0_10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g3a7092c24e9_0_1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3" name="Google Shape;93;g3a7092c24e9_0_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4" name="Google Shape;94;g3a7092c24e9_0_1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8c97e82ca3_0_72"/>
          <p:cNvSpPr/>
          <p:nvPr/>
        </p:nvSpPr>
        <p:spPr>
          <a:xfrm>
            <a:off x="15475" y="113242"/>
            <a:ext cx="12161100" cy="1620000"/>
          </a:xfrm>
          <a:prstGeom prst="rect">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s-ES_tradnl" sz="3400" b="1" i="0" u="none" strike="noStrike" cap="none" noProof="0" dirty="0">
                <a:solidFill>
                  <a:schemeClr val="accent1"/>
                </a:solidFill>
                <a:latin typeface="Arial"/>
                <a:ea typeface="Arial"/>
                <a:cs typeface="Arial"/>
                <a:sym typeface="Arial"/>
              </a:rPr>
              <a:t>Inclusión y Condiciones de Trabajo</a:t>
            </a:r>
          </a:p>
          <a:p>
            <a:pPr marL="0" marR="0" lvl="0" indent="0" algn="ctr" rtl="0">
              <a:spcBef>
                <a:spcPts val="0"/>
              </a:spcBef>
              <a:spcAft>
                <a:spcPts val="0"/>
              </a:spcAft>
              <a:buClr>
                <a:schemeClr val="dk1"/>
              </a:buClr>
              <a:buSzPts val="1100"/>
              <a:buFont typeface="Arial"/>
              <a:buNone/>
            </a:pPr>
            <a:r>
              <a:rPr lang="es-ES_tradnl" sz="2200" b="1" i="0" u="none" strike="noStrike" cap="none" noProof="0" dirty="0">
                <a:solidFill>
                  <a:srgbClr val="126082"/>
                </a:solidFill>
                <a:latin typeface="Arial"/>
                <a:ea typeface="Arial"/>
                <a:cs typeface="Arial"/>
                <a:sym typeface="Arial"/>
              </a:rPr>
              <a:t>¿Qué necesitamos hacer </a:t>
            </a:r>
            <a:r>
              <a:rPr lang="es-ES_tradnl" sz="2200" b="1" i="1" u="none" strike="noStrike" cap="none" noProof="0" dirty="0">
                <a:solidFill>
                  <a:srgbClr val="126082"/>
                </a:solidFill>
                <a:latin typeface="Arial"/>
                <a:ea typeface="Arial"/>
                <a:cs typeface="Arial"/>
                <a:sym typeface="Arial"/>
              </a:rPr>
              <a:t>nosotros</a:t>
            </a:r>
            <a:r>
              <a:rPr lang="es-ES_tradnl" sz="2200" b="1" dirty="0">
                <a:solidFill>
                  <a:srgbClr val="126082"/>
                </a:solidFill>
              </a:rPr>
              <a:t> para </a:t>
            </a:r>
            <a:r>
              <a:rPr lang="es-ES_tradnl" sz="2200" b="1" i="0" u="none" strike="noStrike" cap="none" noProof="0" dirty="0">
                <a:solidFill>
                  <a:srgbClr val="126082"/>
                </a:solidFill>
                <a:latin typeface="Arial"/>
                <a:ea typeface="Arial"/>
                <a:cs typeface="Arial"/>
                <a:sym typeface="Arial"/>
              </a:rPr>
              <a:t>crear prácticas de inclusión efectivas en los sitios de ECE?</a:t>
            </a:r>
          </a:p>
          <a:p>
            <a:pPr marL="0" marR="0" lvl="0" indent="0" algn="ctr" rtl="0">
              <a:lnSpc>
                <a:spcPct val="115000"/>
              </a:lnSpc>
              <a:spcBef>
                <a:spcPts val="0"/>
              </a:spcBef>
              <a:spcAft>
                <a:spcPts val="0"/>
              </a:spcAft>
              <a:buClr>
                <a:schemeClr val="dk1"/>
              </a:buClr>
              <a:buSzPts val="1100"/>
              <a:buFont typeface="Arial"/>
              <a:buNone/>
            </a:pPr>
            <a:r>
              <a:rPr lang="es-ES_tradnl" sz="2200" b="1" i="0" u="none" strike="noStrike" cap="none" noProof="0" dirty="0">
                <a:solidFill>
                  <a:srgbClr val="126082"/>
                </a:solidFill>
                <a:latin typeface="Arial"/>
                <a:ea typeface="Arial"/>
                <a:cs typeface="Arial"/>
                <a:sym typeface="Arial"/>
              </a:rPr>
              <a:t>Una conversación para maestros de ECE in situ</a:t>
            </a:r>
          </a:p>
        </p:txBody>
      </p:sp>
      <p:pic>
        <p:nvPicPr>
          <p:cNvPr id="169" name="Google Shape;169;g38c97e82ca3_0_72" title="ecesf-logo-small-white.png"/>
          <p:cNvPicPr preferRelativeResize="0"/>
          <p:nvPr/>
        </p:nvPicPr>
        <p:blipFill rotWithShape="1">
          <a:blip r:embed="rId3">
            <a:alphaModFix/>
          </a:blip>
          <a:srcRect/>
          <a:stretch/>
        </p:blipFill>
        <p:spPr>
          <a:xfrm>
            <a:off x="11024768" y="6220989"/>
            <a:ext cx="1150474" cy="614001"/>
          </a:xfrm>
          <a:prstGeom prst="rect">
            <a:avLst/>
          </a:prstGeom>
          <a:noFill/>
          <a:ln>
            <a:noFill/>
          </a:ln>
        </p:spPr>
      </p:pic>
      <p:sp>
        <p:nvSpPr>
          <p:cNvPr id="170" name="Google Shape;170;g38c97e82ca3_0_72"/>
          <p:cNvSpPr txBox="1">
            <a:spLocks noGrp="1"/>
          </p:cNvSpPr>
          <p:nvPr>
            <p:ph type="body" idx="1"/>
          </p:nvPr>
        </p:nvSpPr>
        <p:spPr>
          <a:xfrm>
            <a:off x="293975" y="1825600"/>
            <a:ext cx="5400900" cy="4351200"/>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0"/>
              </a:spcBef>
              <a:buNone/>
            </a:pPr>
            <a:r>
              <a:rPr lang="es-ES_tradnl" dirty="0">
                <a:solidFill>
                  <a:srgbClr val="F3E9DC"/>
                </a:solidFill>
              </a:rPr>
              <a:t>Fundadores y Líderes del Grupo </a:t>
            </a:r>
            <a:r>
              <a:rPr lang="es-ES_tradnl" noProof="0" dirty="0">
                <a:solidFill>
                  <a:srgbClr val="F3E9DC"/>
                </a:solidFill>
              </a:rPr>
              <a:t>de Trabajo sobre Equidad en la Intervención </a:t>
            </a:r>
            <a:r>
              <a:rPr lang="es-ES_tradnl" dirty="0">
                <a:solidFill>
                  <a:srgbClr val="F3E9DC"/>
                </a:solidFill>
              </a:rPr>
              <a:t>T</a:t>
            </a:r>
            <a:r>
              <a:rPr lang="es-ES_tradnl" noProof="0" dirty="0">
                <a:solidFill>
                  <a:srgbClr val="F3E9DC"/>
                </a:solidFill>
              </a:rPr>
              <a:t>emprana y la Inclusión (EIIE):</a:t>
            </a:r>
          </a:p>
          <a:p>
            <a:pPr marL="0" marR="0" lvl="0" indent="0" algn="l" rtl="0">
              <a:lnSpc>
                <a:spcPct val="90000"/>
              </a:lnSpc>
              <a:spcBef>
                <a:spcPts val="1000"/>
              </a:spcBef>
              <a:spcAft>
                <a:spcPts val="0"/>
              </a:spcAft>
              <a:buSzPts val="1800"/>
              <a:buNone/>
            </a:pPr>
            <a:endParaRPr lang="es-ES_tradnl" sz="1000" noProof="0" dirty="0">
              <a:solidFill>
                <a:srgbClr val="F3E9DC"/>
              </a:solidFill>
            </a:endParaRPr>
          </a:p>
          <a:p>
            <a:pPr marL="457200" lvl="0" indent="-393700" algn="l" rtl="0">
              <a:lnSpc>
                <a:spcPct val="90000"/>
              </a:lnSpc>
              <a:spcBef>
                <a:spcPts val="1000"/>
              </a:spcBef>
              <a:spcAft>
                <a:spcPts val="0"/>
              </a:spcAft>
              <a:buClr>
                <a:srgbClr val="F3E9DC"/>
              </a:buClr>
              <a:buSzPts val="2600"/>
              <a:buChar char="•"/>
            </a:pPr>
            <a:r>
              <a:rPr lang="es-ES_tradnl" sz="2600" noProof="0" dirty="0">
                <a:solidFill>
                  <a:srgbClr val="F3E9DC"/>
                </a:solidFill>
              </a:rPr>
              <a:t>Dra. Yohana Quiroz, Felton Institute</a:t>
            </a:r>
          </a:p>
          <a:p>
            <a:pPr marL="457200" lvl="0" indent="-393700" algn="l" rtl="0">
              <a:lnSpc>
                <a:spcPct val="90000"/>
              </a:lnSpc>
              <a:spcBef>
                <a:spcPts val="0"/>
              </a:spcBef>
              <a:spcAft>
                <a:spcPts val="0"/>
              </a:spcAft>
              <a:buClr>
                <a:srgbClr val="F3E9DC"/>
              </a:buClr>
              <a:buSzPts val="2600"/>
              <a:buChar char="•"/>
            </a:pPr>
            <a:r>
              <a:rPr lang="es-ES_tradnl" sz="2600" noProof="0" dirty="0">
                <a:solidFill>
                  <a:srgbClr val="F3E9DC"/>
                </a:solidFill>
              </a:rPr>
              <a:t>Cheryl Horney, Wu Yee Children Services</a:t>
            </a:r>
          </a:p>
          <a:p>
            <a:pPr marL="457200" lvl="0" indent="-393700" algn="l" rtl="0">
              <a:lnSpc>
                <a:spcPct val="90000"/>
              </a:lnSpc>
              <a:spcBef>
                <a:spcPts val="0"/>
              </a:spcBef>
              <a:spcAft>
                <a:spcPts val="0"/>
              </a:spcAft>
              <a:buClr>
                <a:srgbClr val="F3E9DC"/>
              </a:buClr>
              <a:buSzPts val="2600"/>
              <a:buChar char="•"/>
            </a:pPr>
            <a:r>
              <a:rPr lang="es-ES_tradnl" sz="2600" noProof="0" dirty="0">
                <a:solidFill>
                  <a:srgbClr val="F3E9DC"/>
                </a:solidFill>
              </a:rPr>
              <a:t>Heidi Lamar, Compass Family Services</a:t>
            </a:r>
          </a:p>
        </p:txBody>
      </p:sp>
      <p:sp>
        <p:nvSpPr>
          <p:cNvPr id="171" name="Google Shape;171;g38c97e82ca3_0_72"/>
          <p:cNvSpPr txBox="1">
            <a:spLocks noGrp="1"/>
          </p:cNvSpPr>
          <p:nvPr>
            <p:ph type="body" idx="2"/>
          </p:nvPr>
        </p:nvSpPr>
        <p:spPr>
          <a:xfrm>
            <a:off x="6192718" y="1825600"/>
            <a:ext cx="5731800" cy="4957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s-ES_tradnl" sz="2700" noProof="0" dirty="0">
                <a:solidFill>
                  <a:srgbClr val="F3E9DC"/>
                </a:solidFill>
              </a:rPr>
              <a:t>Junta de Educadores de Atención Temprana de San Francisco (ECESF):</a:t>
            </a:r>
          </a:p>
          <a:p>
            <a:pPr marL="0" lvl="0" indent="0" algn="l" rtl="0">
              <a:lnSpc>
                <a:spcPct val="90000"/>
              </a:lnSpc>
              <a:spcBef>
                <a:spcPts val="1000"/>
              </a:spcBef>
              <a:spcAft>
                <a:spcPts val="0"/>
              </a:spcAft>
              <a:buSzPts val="1800"/>
              <a:buNone/>
            </a:pPr>
            <a:endParaRPr lang="es-ES_tradnl" sz="1100" noProof="0" dirty="0">
              <a:solidFill>
                <a:srgbClr val="F3E9DC"/>
              </a:solidFill>
            </a:endParaRPr>
          </a:p>
          <a:p>
            <a:pPr marL="457200" lvl="0" indent="-400050" algn="l" rtl="0">
              <a:lnSpc>
                <a:spcPct val="90000"/>
              </a:lnSpc>
              <a:spcBef>
                <a:spcPts val="1000"/>
              </a:spcBef>
              <a:spcAft>
                <a:spcPts val="0"/>
              </a:spcAft>
              <a:buClr>
                <a:srgbClr val="F3E9DC"/>
              </a:buClr>
              <a:buSzPts val="2700"/>
              <a:buChar char="•"/>
            </a:pPr>
            <a:r>
              <a:rPr lang="es-ES_tradnl" sz="2600" noProof="0" dirty="0">
                <a:solidFill>
                  <a:srgbClr val="F3E9DC"/>
                </a:solidFill>
              </a:rPr>
              <a:t>ReGina Chavez*</a:t>
            </a:r>
          </a:p>
          <a:p>
            <a:pPr marL="457200" lvl="0" indent="-400050" algn="l" rtl="0">
              <a:lnSpc>
                <a:spcPct val="90000"/>
              </a:lnSpc>
              <a:spcBef>
                <a:spcPts val="0"/>
              </a:spcBef>
              <a:spcAft>
                <a:spcPts val="0"/>
              </a:spcAft>
              <a:buClr>
                <a:srgbClr val="F3E9DC"/>
              </a:buClr>
              <a:buSzPts val="2700"/>
              <a:buChar char="•"/>
            </a:pPr>
            <a:r>
              <a:rPr lang="es-ES_tradnl" sz="2600" noProof="0" dirty="0">
                <a:solidFill>
                  <a:srgbClr val="F3E9DC"/>
                </a:solidFill>
              </a:rPr>
              <a:t>Steven Corona*</a:t>
            </a:r>
          </a:p>
          <a:p>
            <a:pPr marL="457200" lvl="0" indent="-400050" algn="l" rtl="0">
              <a:lnSpc>
                <a:spcPct val="90000"/>
              </a:lnSpc>
              <a:spcBef>
                <a:spcPts val="0"/>
              </a:spcBef>
              <a:spcAft>
                <a:spcPts val="0"/>
              </a:spcAft>
              <a:buClr>
                <a:srgbClr val="F3E9DC"/>
              </a:buClr>
              <a:buSzPts val="2700"/>
              <a:buChar char="•"/>
            </a:pPr>
            <a:r>
              <a:rPr lang="es-ES_tradnl" sz="2600" noProof="0" dirty="0">
                <a:solidFill>
                  <a:srgbClr val="F3E9DC"/>
                </a:solidFill>
              </a:rPr>
              <a:t>Bethica Quinn*</a:t>
            </a:r>
          </a:p>
          <a:p>
            <a:pPr marL="457200" lvl="0" indent="-400050" algn="l" rtl="0">
              <a:lnSpc>
                <a:spcPct val="90000"/>
              </a:lnSpc>
              <a:spcBef>
                <a:spcPts val="0"/>
              </a:spcBef>
              <a:spcAft>
                <a:spcPts val="0"/>
              </a:spcAft>
              <a:buClr>
                <a:srgbClr val="F3E9DC"/>
              </a:buClr>
              <a:buSzPts val="2700"/>
              <a:buChar char="•"/>
            </a:pPr>
            <a:r>
              <a:rPr lang="es-ES_tradnl" sz="2600" noProof="0" dirty="0">
                <a:solidFill>
                  <a:srgbClr val="F3E9DC"/>
                </a:solidFill>
              </a:rPr>
              <a:t>Merced Rocha*</a:t>
            </a:r>
          </a:p>
          <a:p>
            <a:pPr marL="457200" lvl="0" indent="-400050" algn="l" rtl="0">
              <a:lnSpc>
                <a:spcPct val="90000"/>
              </a:lnSpc>
              <a:spcBef>
                <a:spcPts val="0"/>
              </a:spcBef>
              <a:spcAft>
                <a:spcPts val="0"/>
              </a:spcAft>
              <a:buClr>
                <a:srgbClr val="F3E9DC"/>
              </a:buClr>
              <a:buSzPts val="2700"/>
              <a:buChar char="•"/>
            </a:pPr>
            <a:r>
              <a:rPr lang="es-ES_tradnl" sz="2600" noProof="0" dirty="0">
                <a:solidFill>
                  <a:srgbClr val="F3E9DC"/>
                </a:solidFill>
              </a:rPr>
              <a:t>Madonna Stancil*</a:t>
            </a:r>
          </a:p>
          <a:p>
            <a:pPr marL="457200" lvl="0" indent="-400050" algn="l" rtl="0">
              <a:lnSpc>
                <a:spcPct val="90000"/>
              </a:lnSpc>
              <a:spcBef>
                <a:spcPts val="0"/>
              </a:spcBef>
              <a:spcAft>
                <a:spcPts val="0"/>
              </a:spcAft>
              <a:buClr>
                <a:srgbClr val="F3E9DC"/>
              </a:buClr>
              <a:buSzPts val="2700"/>
              <a:buChar char="•"/>
            </a:pPr>
            <a:r>
              <a:rPr lang="es-ES_tradnl" sz="2600" noProof="0" dirty="0">
                <a:solidFill>
                  <a:srgbClr val="F3E9DC"/>
                </a:solidFill>
              </a:rPr>
              <a:t>Suzy Yu*</a:t>
            </a:r>
          </a:p>
          <a:p>
            <a:pPr marL="0" lvl="0" indent="0" algn="l" rtl="0">
              <a:lnSpc>
                <a:spcPct val="90000"/>
              </a:lnSpc>
              <a:spcBef>
                <a:spcPts val="1000"/>
              </a:spcBef>
              <a:spcAft>
                <a:spcPts val="0"/>
              </a:spcAft>
              <a:buSzPts val="1800"/>
              <a:buNone/>
            </a:pPr>
            <a:endParaRPr lang="es-ES_tradnl" noProof="0" dirty="0">
              <a:solidFill>
                <a:srgbClr val="F3E9DC"/>
              </a:solidFill>
            </a:endParaRPr>
          </a:p>
          <a:p>
            <a:pPr marL="0" lvl="0" indent="0" algn="l" rtl="0">
              <a:lnSpc>
                <a:spcPct val="90000"/>
              </a:lnSpc>
              <a:spcBef>
                <a:spcPts val="1000"/>
              </a:spcBef>
              <a:spcAft>
                <a:spcPts val="0"/>
              </a:spcAft>
              <a:buSzPts val="1800"/>
              <a:buNone/>
            </a:pPr>
            <a:r>
              <a:rPr lang="es-ES_tradnl" sz="2500" i="1" noProof="0" dirty="0">
                <a:solidFill>
                  <a:srgbClr val="F3E9DC"/>
                </a:solidFill>
              </a:rPr>
              <a:t>*Educadores de Atención </a:t>
            </a:r>
            <a:r>
              <a:rPr lang="es-ES_tradnl" sz="2500" i="1" dirty="0">
                <a:solidFill>
                  <a:srgbClr val="F3E9DC"/>
                </a:solidFill>
              </a:rPr>
              <a:t>T</a:t>
            </a:r>
            <a:r>
              <a:rPr lang="es-ES_tradnl" sz="2500" i="1" noProof="0" dirty="0">
                <a:solidFill>
                  <a:srgbClr val="F3E9DC"/>
                </a:solidFill>
              </a:rPr>
              <a:t>emprana de SF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9DC"/>
        </a:solidFill>
        <a:effectLst/>
      </p:bgPr>
    </p:bg>
    <p:spTree>
      <p:nvGrpSpPr>
        <p:cNvPr id="1" name="Shape 268"/>
        <p:cNvGrpSpPr/>
        <p:nvPr/>
      </p:nvGrpSpPr>
      <p:grpSpPr>
        <a:xfrm>
          <a:off x="0" y="0"/>
          <a:ext cx="0" cy="0"/>
          <a:chOff x="0" y="0"/>
          <a:chExt cx="0" cy="0"/>
        </a:xfrm>
      </p:grpSpPr>
      <p:sp>
        <p:nvSpPr>
          <p:cNvPr id="269" name="Google Shape;269;g3a7092c24e9_0_90"/>
          <p:cNvSpPr txBox="1">
            <a:spLocks noGrp="1"/>
          </p:cNvSpPr>
          <p:nvPr>
            <p:ph type="title"/>
          </p:nvPr>
        </p:nvSpPr>
        <p:spPr>
          <a:xfrm>
            <a:off x="838200" y="365125"/>
            <a:ext cx="10515600" cy="13257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s-ES_tradnl" sz="4000" b="1" noProof="0" dirty="0">
                <a:solidFill>
                  <a:schemeClr val="lt1"/>
                </a:solidFill>
              </a:rPr>
              <a:t>Iniciativa de Compensación de la Fuerza </a:t>
            </a:r>
            <a:r>
              <a:rPr lang="es-ES_tradnl" sz="4000" b="1" dirty="0">
                <a:solidFill>
                  <a:schemeClr val="lt1"/>
                </a:solidFill>
              </a:rPr>
              <a:t>L</a:t>
            </a:r>
            <a:r>
              <a:rPr lang="es-ES_tradnl" sz="4000" b="1" noProof="0" dirty="0">
                <a:solidFill>
                  <a:schemeClr val="lt1"/>
                </a:solidFill>
              </a:rPr>
              <a:t>aboral de ECE</a:t>
            </a:r>
            <a:endParaRPr lang="es-ES_tradnl" sz="4000" noProof="0" dirty="0"/>
          </a:p>
        </p:txBody>
      </p:sp>
      <p:grpSp>
        <p:nvGrpSpPr>
          <p:cNvPr id="270" name="Google Shape;270;g3a7092c24e9_0_90"/>
          <p:cNvGrpSpPr/>
          <p:nvPr/>
        </p:nvGrpSpPr>
        <p:grpSpPr>
          <a:xfrm>
            <a:off x="843462" y="1825625"/>
            <a:ext cx="10505131" cy="4351200"/>
            <a:chOff x="5262" y="0"/>
            <a:chExt cx="10505131" cy="4351200"/>
          </a:xfrm>
        </p:grpSpPr>
        <p:sp>
          <p:nvSpPr>
            <p:cNvPr id="271" name="Google Shape;271;g3a7092c24e9_0_90"/>
            <p:cNvSpPr/>
            <p:nvPr/>
          </p:nvSpPr>
          <p:spPr>
            <a:xfrm>
              <a:off x="788669" y="0"/>
              <a:ext cx="8938200" cy="4351200"/>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72" name="Google Shape;272;g3a7092c24e9_0_90"/>
            <p:cNvSpPr/>
            <p:nvPr/>
          </p:nvSpPr>
          <p:spPr>
            <a:xfrm>
              <a:off x="5262" y="1305401"/>
              <a:ext cx="2531400" cy="17406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73" name="Google Shape;273;g3a7092c24e9_0_90"/>
            <p:cNvSpPr txBox="1"/>
            <p:nvPr/>
          </p:nvSpPr>
          <p:spPr>
            <a:xfrm>
              <a:off x="90228" y="1390367"/>
              <a:ext cx="2361300" cy="157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_tradnl" sz="1800" b="0" i="0" u="none" strike="noStrike" cap="none" noProof="0" dirty="0">
                  <a:solidFill>
                    <a:schemeClr val="lt1"/>
                  </a:solidFill>
                  <a:latin typeface="Calibri"/>
                  <a:ea typeface="Calibri"/>
                  <a:cs typeface="Calibri"/>
                  <a:sym typeface="Calibri"/>
                </a:rPr>
                <a:t>Fase Uno:</a:t>
              </a:r>
              <a:endParaRPr lang="es-ES_tradnl" sz="1400" b="0" i="0" u="none" strike="noStrike" cap="none" noProof="0"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s-ES_tradnl" sz="1800" b="0" i="0" u="none" strike="noStrike" cap="none" noProof="0" dirty="0">
                  <a:solidFill>
                    <a:schemeClr val="lt1"/>
                  </a:solidFill>
                  <a:latin typeface="Calibri"/>
                  <a:ea typeface="Calibri"/>
                  <a:cs typeface="Calibri"/>
                  <a:sym typeface="Calibri"/>
                </a:rPr>
                <a:t>Compensación de la Fuerza </a:t>
              </a:r>
              <a:r>
                <a:rPr lang="es-ES_tradnl" sz="1800" dirty="0">
                  <a:solidFill>
                    <a:schemeClr val="lt1"/>
                  </a:solidFill>
                  <a:latin typeface="Calibri"/>
                  <a:ea typeface="Calibri"/>
                  <a:cs typeface="Calibri"/>
                  <a:sym typeface="Calibri"/>
                </a:rPr>
                <a:t>L</a:t>
              </a:r>
              <a:r>
                <a:rPr lang="es-ES_tradnl" sz="1800" b="0" i="0" u="none" strike="noStrike" cap="none" noProof="0" dirty="0">
                  <a:solidFill>
                    <a:schemeClr val="lt1"/>
                  </a:solidFill>
                  <a:latin typeface="Calibri"/>
                  <a:ea typeface="Calibri"/>
                  <a:cs typeface="Calibri"/>
                  <a:sym typeface="Calibri"/>
                </a:rPr>
                <a:t>aboral, principalmente maestros de aula</a:t>
              </a:r>
              <a:endParaRPr lang="es-ES_tradnl" sz="1400" b="0" i="0" u="none" strike="noStrike" cap="none" noProof="0" dirty="0">
                <a:solidFill>
                  <a:srgbClr val="000000"/>
                </a:solidFill>
                <a:latin typeface="Arial"/>
                <a:ea typeface="Arial"/>
                <a:cs typeface="Arial"/>
                <a:sym typeface="Arial"/>
              </a:endParaRPr>
            </a:p>
          </p:txBody>
        </p:sp>
        <p:sp>
          <p:nvSpPr>
            <p:cNvPr id="274" name="Google Shape;274;g3a7092c24e9_0_90"/>
            <p:cNvSpPr/>
            <p:nvPr/>
          </p:nvSpPr>
          <p:spPr>
            <a:xfrm>
              <a:off x="2663173" y="1305401"/>
              <a:ext cx="2531400" cy="1740600"/>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75" name="Google Shape;275;g3a7092c24e9_0_90"/>
            <p:cNvSpPr txBox="1"/>
            <p:nvPr/>
          </p:nvSpPr>
          <p:spPr>
            <a:xfrm>
              <a:off x="2748139" y="1390367"/>
              <a:ext cx="2361300" cy="1570500"/>
            </a:xfrm>
            <a:prstGeom prst="rect">
              <a:avLst/>
            </a:prstGeom>
            <a:noFill/>
            <a:ln>
              <a:noFill/>
            </a:ln>
          </p:spPr>
          <p:txBody>
            <a:bodyPr spcFirstLastPara="1" wrap="square" lIns="68575" tIns="68575" rIns="68575" bIns="68575" anchor="ctr" anchorCtr="0">
              <a:noAutofit/>
            </a:bodyPr>
            <a:lstStyle/>
            <a:p>
              <a:pPr lvl="0" algn="ctr">
                <a:lnSpc>
                  <a:spcPct val="90000"/>
                </a:lnSpc>
                <a:buClr>
                  <a:schemeClr val="lt1"/>
                </a:buClr>
                <a:buSzPts val="1800"/>
              </a:pPr>
              <a:r>
                <a:rPr lang="es-ES_tradnl" sz="1800" b="0" i="0" u="none" strike="noStrike" cap="none" noProof="0" dirty="0">
                  <a:solidFill>
                    <a:schemeClr val="lt1"/>
                  </a:solidFill>
                  <a:latin typeface="Calibri"/>
                  <a:ea typeface="Calibri"/>
                  <a:cs typeface="Calibri"/>
                  <a:sym typeface="Calibri"/>
                </a:rPr>
                <a:t>Fase Dos: Compensación para </a:t>
              </a:r>
              <a:r>
                <a:rPr lang="es-ES_tradnl" sz="1800" dirty="0">
                  <a:solidFill>
                    <a:schemeClr val="lt1"/>
                  </a:solidFill>
                  <a:latin typeface="Calibri"/>
                  <a:ea typeface="Calibri"/>
                  <a:cs typeface="Calibri"/>
                  <a:sym typeface="Calibri"/>
                </a:rPr>
                <a:t>maestros elegibles que </a:t>
              </a:r>
              <a:r>
                <a:rPr lang="es-ES_tradnl" sz="1800" b="0" i="0" u="none" strike="noStrike" cap="none" noProof="0" dirty="0">
                  <a:solidFill>
                    <a:schemeClr val="lt1"/>
                  </a:solidFill>
                  <a:latin typeface="Calibri"/>
                  <a:ea typeface="Calibri"/>
                  <a:cs typeface="Calibri"/>
                  <a:sym typeface="Calibri"/>
                </a:rPr>
                <a:t>no son de aula y/o Beneficios</a:t>
              </a:r>
              <a:endParaRPr lang="es-ES_tradnl" sz="1400" b="0" i="0" u="none" strike="noStrike" cap="none" noProof="0" dirty="0">
                <a:solidFill>
                  <a:srgbClr val="000000"/>
                </a:solidFill>
                <a:latin typeface="Arial"/>
                <a:ea typeface="Arial"/>
                <a:cs typeface="Arial"/>
                <a:sym typeface="Arial"/>
              </a:endParaRPr>
            </a:p>
          </p:txBody>
        </p:sp>
        <p:sp>
          <p:nvSpPr>
            <p:cNvPr id="276" name="Google Shape;276;g3a7092c24e9_0_90"/>
            <p:cNvSpPr/>
            <p:nvPr/>
          </p:nvSpPr>
          <p:spPr>
            <a:xfrm>
              <a:off x="5321083" y="1305401"/>
              <a:ext cx="2531400" cy="1740600"/>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77" name="Google Shape;277;g3a7092c24e9_0_90"/>
            <p:cNvSpPr txBox="1"/>
            <p:nvPr/>
          </p:nvSpPr>
          <p:spPr>
            <a:xfrm>
              <a:off x="5406049" y="1390367"/>
              <a:ext cx="2361300" cy="157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_tradnl" sz="1800" b="0" i="0" u="none" strike="noStrike" cap="none" noProof="0" dirty="0">
                  <a:solidFill>
                    <a:schemeClr val="lt1"/>
                  </a:solidFill>
                  <a:latin typeface="Calibri"/>
                  <a:ea typeface="Calibri"/>
                  <a:cs typeface="Calibri"/>
                  <a:sym typeface="Calibri"/>
                </a:rPr>
                <a:t>Fase Tres: Mejora de las Condiciones </a:t>
              </a:r>
              <a:r>
                <a:rPr lang="es-ES_tradnl" sz="1800" dirty="0">
                  <a:solidFill>
                    <a:schemeClr val="lt1"/>
                  </a:solidFill>
                  <a:latin typeface="Calibri"/>
                  <a:ea typeface="Calibri"/>
                  <a:cs typeface="Calibri"/>
                  <a:sym typeface="Calibri"/>
                </a:rPr>
                <a:t>L</a:t>
              </a:r>
              <a:r>
                <a:rPr lang="es-ES_tradnl" sz="1800" b="0" i="0" u="none" strike="noStrike" cap="none" noProof="0" dirty="0">
                  <a:solidFill>
                    <a:schemeClr val="lt1"/>
                  </a:solidFill>
                  <a:latin typeface="Calibri"/>
                  <a:ea typeface="Calibri"/>
                  <a:cs typeface="Calibri"/>
                  <a:sym typeface="Calibri"/>
                </a:rPr>
                <a:t>aborales</a:t>
              </a:r>
              <a:endParaRPr lang="es-ES_tradnl" sz="1400" b="0" i="0" u="none" strike="noStrike" cap="none" noProof="0" dirty="0">
                <a:solidFill>
                  <a:srgbClr val="000000"/>
                </a:solidFill>
                <a:latin typeface="Arial"/>
                <a:ea typeface="Arial"/>
                <a:cs typeface="Arial"/>
                <a:sym typeface="Arial"/>
              </a:endParaRPr>
            </a:p>
          </p:txBody>
        </p:sp>
        <p:sp>
          <p:nvSpPr>
            <p:cNvPr id="278" name="Google Shape;278;g3a7092c24e9_0_90"/>
            <p:cNvSpPr/>
            <p:nvPr/>
          </p:nvSpPr>
          <p:spPr>
            <a:xfrm>
              <a:off x="7978993" y="1305401"/>
              <a:ext cx="2531400" cy="174060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79" name="Google Shape;279;g3a7092c24e9_0_90"/>
            <p:cNvSpPr txBox="1"/>
            <p:nvPr/>
          </p:nvSpPr>
          <p:spPr>
            <a:xfrm>
              <a:off x="8063959" y="1390367"/>
              <a:ext cx="2361300" cy="157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_tradnl" sz="1800" b="0" i="0" u="none" strike="noStrike" cap="none" noProof="0" dirty="0">
                  <a:solidFill>
                    <a:schemeClr val="lt1"/>
                  </a:solidFill>
                  <a:latin typeface="Calibri"/>
                  <a:ea typeface="Calibri"/>
                  <a:cs typeface="Calibri"/>
                  <a:sym typeface="Calibri"/>
                </a:rPr>
                <a:t>Fase Cuatro:</a:t>
              </a:r>
              <a:endParaRPr lang="es-ES_tradnl" sz="1400" b="0" i="0" u="none" strike="noStrike" cap="none" noProof="0"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s-ES_tradnl" sz="1800" b="0" i="0" u="none" strike="noStrike" cap="none" noProof="0" dirty="0">
                  <a:solidFill>
                    <a:schemeClr val="lt1"/>
                  </a:solidFill>
                  <a:latin typeface="Calibri"/>
                  <a:ea typeface="Calibri"/>
                  <a:cs typeface="Calibri"/>
                  <a:sym typeface="Calibri"/>
                </a:rPr>
                <a:t>Rutas Educativas de la Fuerza </a:t>
              </a:r>
              <a:r>
                <a:rPr lang="es-ES_tradnl" sz="1800" dirty="0">
                  <a:solidFill>
                    <a:schemeClr val="lt1"/>
                  </a:solidFill>
                  <a:latin typeface="Calibri"/>
                  <a:ea typeface="Calibri"/>
                  <a:cs typeface="Calibri"/>
                  <a:sym typeface="Calibri"/>
                </a:rPr>
                <a:t>L</a:t>
              </a:r>
              <a:r>
                <a:rPr lang="es-ES_tradnl" sz="1800" b="0" i="0" u="none" strike="noStrike" cap="none" noProof="0" dirty="0">
                  <a:solidFill>
                    <a:schemeClr val="lt1"/>
                  </a:solidFill>
                  <a:latin typeface="Calibri"/>
                  <a:ea typeface="Calibri"/>
                  <a:cs typeface="Calibri"/>
                  <a:sym typeface="Calibri"/>
                </a:rPr>
                <a:t>aboral hacia la obtención de educación/títulos y el desarrollo profesional</a:t>
              </a:r>
              <a:endParaRPr lang="es-ES_tradnl" sz="1400" b="0" i="0" u="none" strike="noStrike" cap="none" noProof="0" dirty="0">
                <a:solidFill>
                  <a:srgbClr val="000000"/>
                </a:solidFill>
                <a:latin typeface="Arial"/>
                <a:ea typeface="Arial"/>
                <a:cs typeface="Arial"/>
                <a:sym typeface="Arial"/>
              </a:endParaRPr>
            </a:p>
          </p:txBody>
        </p:sp>
      </p:grpSp>
      <p:sp>
        <p:nvSpPr>
          <p:cNvPr id="280" name="Google Shape;280;g3a7092c24e9_0_90"/>
          <p:cNvSpPr/>
          <p:nvPr/>
        </p:nvSpPr>
        <p:spPr>
          <a:xfrm>
            <a:off x="6216275" y="2769675"/>
            <a:ext cx="2535900" cy="2646300"/>
          </a:xfrm>
          <a:prstGeom prst="ellipse">
            <a:avLst/>
          </a:prstGeom>
          <a:noFill/>
          <a:ln w="762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Calibri"/>
              <a:ea typeface="Calibri"/>
              <a:cs typeface="Calibri"/>
              <a:sym typeface="Calibri"/>
            </a:endParaRPr>
          </a:p>
        </p:txBody>
      </p:sp>
      <p:sp>
        <p:nvSpPr>
          <p:cNvPr id="281" name="Google Shape;281;g3a7092c24e9_0_90"/>
          <p:cNvSpPr txBox="1"/>
          <p:nvPr/>
        </p:nvSpPr>
        <p:spPr>
          <a:xfrm>
            <a:off x="255774" y="-1804"/>
            <a:ext cx="7770625" cy="496200"/>
          </a:xfrm>
          <a:prstGeom prst="rect">
            <a:avLst/>
          </a:prstGeom>
          <a:solidFill>
            <a:srgbClr val="F3E9D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_tradnl" sz="2400" b="0" i="0" u="none" strike="noStrike" cap="none" noProof="0" dirty="0">
                <a:solidFill>
                  <a:schemeClr val="dk1"/>
                </a:solidFill>
                <a:latin typeface="Calibri"/>
                <a:ea typeface="Calibri"/>
                <a:cs typeface="Calibri"/>
                <a:sym typeface="Calibri"/>
              </a:rPr>
              <a:t>Revisión de la Defensa y Desarrollo de Políticas hasta la fecha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5"/>
        <p:cNvGrpSpPr/>
        <p:nvPr/>
      </p:nvGrpSpPr>
      <p:grpSpPr>
        <a:xfrm>
          <a:off x="0" y="0"/>
          <a:ext cx="0" cy="0"/>
          <a:chOff x="0" y="0"/>
          <a:chExt cx="0" cy="0"/>
        </a:xfrm>
      </p:grpSpPr>
      <p:grpSp>
        <p:nvGrpSpPr>
          <p:cNvPr id="286" name="Google Shape;286;g4e91f20a67393944_23"/>
          <p:cNvGrpSpPr/>
          <p:nvPr/>
        </p:nvGrpSpPr>
        <p:grpSpPr>
          <a:xfrm>
            <a:off x="1016400" y="1130808"/>
            <a:ext cx="9861701" cy="5644917"/>
            <a:chOff x="-144200" y="1130808"/>
            <a:chExt cx="9861701" cy="5644917"/>
          </a:xfrm>
        </p:grpSpPr>
        <p:sp>
          <p:nvSpPr>
            <p:cNvPr id="287" name="Google Shape;287;g4e91f20a67393944_23"/>
            <p:cNvSpPr/>
            <p:nvPr/>
          </p:nvSpPr>
          <p:spPr>
            <a:xfrm>
              <a:off x="2084151" y="4101825"/>
              <a:ext cx="5545500" cy="2673900"/>
            </a:xfrm>
            <a:prstGeom prst="ellipse">
              <a:avLst/>
            </a:prstGeom>
            <a:solidFill>
              <a:srgbClr val="F3E9D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88" name="Google Shape;288;g4e91f20a67393944_23"/>
            <p:cNvSpPr txBox="1"/>
            <p:nvPr/>
          </p:nvSpPr>
          <p:spPr>
            <a:xfrm>
              <a:off x="2236775" y="4343907"/>
              <a:ext cx="5343900" cy="2288700"/>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lang="es-ES_tradnl" sz="2000" b="0" i="0" u="none" strike="noStrike" cap="none" noProof="0"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S_tradnl" sz="2000" b="0" i="0" u="none" strike="noStrike" cap="none" noProof="0" dirty="0">
                  <a:solidFill>
                    <a:schemeClr val="accent1"/>
                  </a:solidFill>
                  <a:latin typeface="Arial"/>
                  <a:ea typeface="Arial"/>
                  <a:cs typeface="Arial"/>
                  <a:sym typeface="Arial"/>
                </a:rPr>
                <a:t>Los servicios de inclusión eficaces </a:t>
              </a:r>
            </a:p>
            <a:p>
              <a:pPr marL="0" marR="0" lvl="0" indent="0" algn="ctr" rtl="0">
                <a:lnSpc>
                  <a:spcPct val="100000"/>
                </a:lnSpc>
                <a:spcBef>
                  <a:spcPts val="0"/>
                </a:spcBef>
                <a:spcAft>
                  <a:spcPts val="0"/>
                </a:spcAft>
                <a:buClr>
                  <a:schemeClr val="dk1"/>
                </a:buClr>
                <a:buSzPts val="1100"/>
                <a:buFont typeface="Arial"/>
                <a:buNone/>
              </a:pPr>
              <a:r>
                <a:rPr lang="es-ES_tradnl" sz="2000" b="0" i="0" u="none" strike="noStrike" cap="none" noProof="0" dirty="0">
                  <a:solidFill>
                    <a:schemeClr val="accent1"/>
                  </a:solidFill>
                  <a:latin typeface="Arial"/>
                  <a:ea typeface="Arial"/>
                  <a:cs typeface="Arial"/>
                  <a:sym typeface="Arial"/>
                </a:rPr>
                <a:t>requieren la </a:t>
              </a:r>
              <a:r>
                <a:rPr lang="es-ES_tradnl" sz="2000" b="1" i="0" u="none" strike="noStrike" cap="none" noProof="0" dirty="0">
                  <a:solidFill>
                    <a:schemeClr val="accent1"/>
                  </a:solidFill>
                  <a:latin typeface="Arial"/>
                  <a:ea typeface="Arial"/>
                  <a:cs typeface="Arial"/>
                  <a:sym typeface="Arial"/>
                </a:rPr>
                <a:t>participación de los educadores-cuidadores en </a:t>
              </a:r>
              <a:r>
                <a:rPr lang="es-ES_tradnl" sz="2400" b="1" i="1" u="none" strike="noStrike" cap="none" noProof="0" dirty="0">
                  <a:solidFill>
                    <a:schemeClr val="accent1"/>
                  </a:solidFill>
                  <a:latin typeface="Arial"/>
                  <a:ea typeface="Arial"/>
                  <a:cs typeface="Arial"/>
                  <a:sym typeface="Arial"/>
                </a:rPr>
                <a:t>cada</a:t>
              </a:r>
              <a:r>
                <a:rPr lang="es-ES_tradnl" sz="2400" b="1" i="0" u="none" strike="noStrike" cap="none" noProof="0" dirty="0">
                  <a:solidFill>
                    <a:schemeClr val="accent1"/>
                  </a:solidFill>
                  <a:latin typeface="Arial"/>
                  <a:ea typeface="Arial"/>
                  <a:cs typeface="Arial"/>
                  <a:sym typeface="Arial"/>
                </a:rPr>
                <a:t> </a:t>
              </a:r>
              <a:r>
                <a:rPr lang="es-ES_tradnl" sz="2000" b="1" i="0" u="none" strike="noStrike" cap="none" noProof="0" dirty="0">
                  <a:solidFill>
                    <a:schemeClr val="accent1"/>
                  </a:solidFill>
                  <a:latin typeface="Arial"/>
                  <a:ea typeface="Arial"/>
                  <a:cs typeface="Arial"/>
                  <a:sym typeface="Arial"/>
                </a:rPr>
                <a:t>paso:</a:t>
              </a:r>
              <a:r>
                <a:rPr lang="es-ES_tradnl" sz="2000" dirty="0">
                  <a:solidFill>
                    <a:schemeClr val="accent1"/>
                  </a:solidFill>
                </a:rPr>
                <a:t> </a:t>
              </a:r>
              <a:r>
                <a:rPr lang="es-ES_tradnl" sz="2000" b="0" i="0" u="none" strike="noStrike" cap="none" noProof="0" dirty="0">
                  <a:solidFill>
                    <a:schemeClr val="accent1"/>
                  </a:solidFill>
                  <a:latin typeface="Arial"/>
                  <a:ea typeface="Arial"/>
                  <a:cs typeface="Arial"/>
                  <a:sym typeface="Arial"/>
                </a:rPr>
                <a:t>identificar necesidades, colaborar con las familias y brindar </a:t>
              </a:r>
            </a:p>
            <a:p>
              <a:pPr marL="0" marR="0" lvl="0" indent="0" algn="ctr" rtl="0">
                <a:lnSpc>
                  <a:spcPct val="100000"/>
                </a:lnSpc>
                <a:spcBef>
                  <a:spcPts val="0"/>
                </a:spcBef>
                <a:spcAft>
                  <a:spcPts val="0"/>
                </a:spcAft>
                <a:buClr>
                  <a:schemeClr val="dk1"/>
                </a:buClr>
                <a:buSzPts val="1100"/>
                <a:buFont typeface="Arial"/>
                <a:buNone/>
              </a:pPr>
              <a:r>
                <a:rPr lang="es-ES_tradnl" sz="2000" b="0" i="0" u="none" strike="noStrike" cap="none" noProof="0" dirty="0">
                  <a:solidFill>
                    <a:schemeClr val="accent1"/>
                  </a:solidFill>
                  <a:latin typeface="Arial"/>
                  <a:ea typeface="Arial"/>
                  <a:cs typeface="Arial"/>
                  <a:sym typeface="Arial"/>
                </a:rPr>
                <a:t>servicios individualizados.</a:t>
              </a:r>
            </a:p>
            <a:p>
              <a:pPr marL="0" marR="0" lvl="0" indent="0" algn="ctr" rtl="0">
                <a:lnSpc>
                  <a:spcPct val="90000"/>
                </a:lnSpc>
                <a:spcBef>
                  <a:spcPts val="0"/>
                </a:spcBef>
                <a:spcAft>
                  <a:spcPts val="0"/>
                </a:spcAft>
                <a:buClr>
                  <a:schemeClr val="lt1"/>
                </a:buClr>
                <a:buSzPts val="1800"/>
                <a:buFont typeface="Arial"/>
                <a:buNone/>
              </a:pPr>
              <a:endParaRPr lang="es-ES_tradnl" sz="2000" b="0" i="0" u="none" strike="noStrike" cap="none" noProof="0" dirty="0">
                <a:solidFill>
                  <a:schemeClr val="lt1"/>
                </a:solidFill>
                <a:latin typeface="Arial"/>
                <a:ea typeface="Arial"/>
                <a:cs typeface="Arial"/>
                <a:sym typeface="Arial"/>
              </a:endParaRPr>
            </a:p>
          </p:txBody>
        </p:sp>
        <p:sp>
          <p:nvSpPr>
            <p:cNvPr id="289" name="Google Shape;289;g4e91f20a67393944_23"/>
            <p:cNvSpPr/>
            <p:nvPr/>
          </p:nvSpPr>
          <p:spPr>
            <a:xfrm rot="-8699824">
              <a:off x="1222449" y="3214112"/>
              <a:ext cx="2451281" cy="865895"/>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0" name="Google Shape;290;g4e91f20a67393944_23"/>
            <p:cNvSpPr/>
            <p:nvPr/>
          </p:nvSpPr>
          <p:spPr>
            <a:xfrm>
              <a:off x="-144200" y="2159975"/>
              <a:ext cx="3031500" cy="1938600"/>
            </a:xfrm>
            <a:prstGeom prst="roundRect">
              <a:avLst>
                <a:gd name="adj" fmla="val 10000"/>
              </a:avLst>
            </a:prstGeom>
            <a:solidFill>
              <a:srgbClr val="F3E9D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1" name="Google Shape;291;g4e91f20a67393944_23"/>
            <p:cNvSpPr txBox="1"/>
            <p:nvPr/>
          </p:nvSpPr>
          <p:spPr>
            <a:xfrm>
              <a:off x="17450" y="2204918"/>
              <a:ext cx="2751300" cy="1856100"/>
            </a:xfrm>
            <a:prstGeom prst="rect">
              <a:avLst/>
            </a:prstGeom>
            <a:solidFill>
              <a:srgbClr val="F3E9DC"/>
            </a:solid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1800" b="0" i="0" u="none" strike="noStrike" cap="none" noProof="0" dirty="0">
                  <a:solidFill>
                    <a:schemeClr val="accent1"/>
                  </a:solidFill>
                  <a:latin typeface="Arial"/>
                  <a:ea typeface="Arial"/>
                  <a:cs typeface="Arial"/>
                  <a:sym typeface="Arial"/>
                </a:rPr>
                <a:t>Las condiciones </a:t>
              </a:r>
              <a:r>
                <a:rPr lang="es-ES_tradnl" sz="1800" dirty="0">
                  <a:solidFill>
                    <a:schemeClr val="accent1"/>
                  </a:solidFill>
                </a:rPr>
                <a:t>laborales </a:t>
              </a:r>
              <a:r>
                <a:rPr lang="es-ES_tradnl" sz="1800" b="0" i="0" u="none" strike="noStrike" cap="none" noProof="0" dirty="0">
                  <a:solidFill>
                    <a:schemeClr val="accent1"/>
                  </a:solidFill>
                  <a:latin typeface="Arial"/>
                  <a:ea typeface="Arial"/>
                  <a:cs typeface="Arial"/>
                  <a:sym typeface="Arial"/>
                </a:rPr>
                <a:t>de los educadores-cuidadores incluyen el acceso a la información, recursos para apoyar a los niños y las familias, y la </a:t>
              </a:r>
              <a:r>
                <a:rPr lang="es-ES_tradnl" sz="1800" b="1" i="0" u="none" strike="noStrike" cap="none" noProof="0" dirty="0">
                  <a:solidFill>
                    <a:schemeClr val="accent1"/>
                  </a:solidFill>
                  <a:latin typeface="Arial"/>
                  <a:ea typeface="Arial"/>
                  <a:cs typeface="Arial"/>
                  <a:sym typeface="Arial"/>
                </a:rPr>
                <a:t>agencia</a:t>
              </a:r>
              <a:r>
                <a:rPr lang="es-ES_tradnl" sz="1800" b="0" i="0" u="none" strike="noStrike" cap="none" noProof="0" dirty="0">
                  <a:solidFill>
                    <a:schemeClr val="accent1"/>
                  </a:solidFill>
                  <a:latin typeface="Arial"/>
                  <a:ea typeface="Arial"/>
                  <a:cs typeface="Arial"/>
                  <a:sym typeface="Arial"/>
                </a:rPr>
                <a:t>.</a:t>
              </a:r>
              <a:endParaRPr lang="es-ES_tradnl" sz="1200" b="0" i="0" u="none" strike="noStrike" cap="none" noProof="0" dirty="0">
                <a:solidFill>
                  <a:schemeClr val="accent1"/>
                </a:solidFill>
                <a:latin typeface="Arial"/>
                <a:ea typeface="Arial"/>
                <a:cs typeface="Arial"/>
                <a:sym typeface="Arial"/>
              </a:endParaRPr>
            </a:p>
          </p:txBody>
        </p:sp>
        <p:sp>
          <p:nvSpPr>
            <p:cNvPr id="292" name="Google Shape;292;g4e91f20a67393944_23"/>
            <p:cNvSpPr/>
            <p:nvPr/>
          </p:nvSpPr>
          <p:spPr>
            <a:xfrm rot="-5400000">
              <a:off x="3383475" y="2227648"/>
              <a:ext cx="2940900" cy="865800"/>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3" name="Google Shape;293;g4e91f20a67393944_23"/>
            <p:cNvSpPr/>
            <p:nvPr/>
          </p:nvSpPr>
          <p:spPr>
            <a:xfrm>
              <a:off x="3215827" y="1130808"/>
              <a:ext cx="3333600" cy="1500300"/>
            </a:xfrm>
            <a:prstGeom prst="roundRect">
              <a:avLst>
                <a:gd name="adj" fmla="val 10000"/>
              </a:avLst>
            </a:prstGeom>
            <a:solidFill>
              <a:srgbClr val="F3E9D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4" name="Google Shape;294;g4e91f20a67393944_23"/>
            <p:cNvSpPr txBox="1"/>
            <p:nvPr/>
          </p:nvSpPr>
          <p:spPr>
            <a:xfrm>
              <a:off x="3327313" y="1202709"/>
              <a:ext cx="3112800" cy="1353300"/>
            </a:xfrm>
            <a:prstGeom prst="rect">
              <a:avLst/>
            </a:prstGeom>
            <a:solidFill>
              <a:srgbClr val="F3E9DC"/>
            </a:solid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1800" b="0" i="0" u="none" strike="noStrike" cap="none" noProof="0" dirty="0">
                  <a:solidFill>
                    <a:schemeClr val="accent1"/>
                  </a:solidFill>
                  <a:latin typeface="Arial"/>
                  <a:ea typeface="Arial"/>
                  <a:cs typeface="Arial"/>
                  <a:sym typeface="Arial"/>
                </a:rPr>
                <a:t>Los servicios de inclusión eficaces dependen del trabajo y las condiciones laborales de los educadores-cuidadores.</a:t>
              </a:r>
              <a:endParaRPr lang="es-ES_tradnl" sz="1100" b="0" i="0" u="none" strike="noStrike" cap="none" noProof="0" dirty="0">
                <a:solidFill>
                  <a:schemeClr val="accent1"/>
                </a:solidFill>
                <a:latin typeface="Arial"/>
                <a:ea typeface="Arial"/>
                <a:cs typeface="Arial"/>
                <a:sym typeface="Arial"/>
              </a:endParaRPr>
            </a:p>
          </p:txBody>
        </p:sp>
        <p:sp>
          <p:nvSpPr>
            <p:cNvPr id="295" name="Google Shape;295;g4e91f20a67393944_23"/>
            <p:cNvSpPr/>
            <p:nvPr/>
          </p:nvSpPr>
          <p:spPr>
            <a:xfrm rot="-2100176">
              <a:off x="5952985" y="3213973"/>
              <a:ext cx="2451281" cy="865895"/>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6" name="Google Shape;296;g4e91f20a67393944_23"/>
            <p:cNvSpPr/>
            <p:nvPr/>
          </p:nvSpPr>
          <p:spPr>
            <a:xfrm>
              <a:off x="6830901" y="2677576"/>
              <a:ext cx="2886600" cy="1421100"/>
            </a:xfrm>
            <a:prstGeom prst="roundRect">
              <a:avLst>
                <a:gd name="adj" fmla="val 10000"/>
              </a:avLst>
            </a:prstGeom>
            <a:solidFill>
              <a:srgbClr val="F3E9D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97" name="Google Shape;297;g4e91f20a67393944_23"/>
            <p:cNvSpPr txBox="1"/>
            <p:nvPr/>
          </p:nvSpPr>
          <p:spPr>
            <a:xfrm>
              <a:off x="6908827" y="2697842"/>
              <a:ext cx="2751300" cy="1353300"/>
            </a:xfrm>
            <a:prstGeom prst="rect">
              <a:avLst/>
            </a:prstGeom>
            <a:solidFill>
              <a:srgbClr val="F3E9DC"/>
            </a:solid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2100" b="0" i="0" u="none" strike="noStrike" cap="none" noProof="0" dirty="0">
                  <a:solidFill>
                    <a:schemeClr val="accent1"/>
                  </a:solidFill>
                  <a:latin typeface="Arial"/>
                  <a:ea typeface="Arial"/>
                  <a:cs typeface="Arial"/>
                  <a:sym typeface="Arial"/>
                </a:rPr>
                <a:t>No existe una solución única para la inclusión.</a:t>
              </a:r>
              <a:endParaRPr lang="es-ES_tradnl" sz="1400" b="0" i="0" u="none" strike="noStrike" cap="none" noProof="0" dirty="0">
                <a:solidFill>
                  <a:schemeClr val="accent1"/>
                </a:solidFill>
                <a:latin typeface="Arial"/>
                <a:ea typeface="Arial"/>
                <a:cs typeface="Arial"/>
                <a:sym typeface="Arial"/>
              </a:endParaRPr>
            </a:p>
          </p:txBody>
        </p:sp>
      </p:grpSp>
      <p:sp>
        <p:nvSpPr>
          <p:cNvPr id="298" name="Google Shape;298;g4e91f20a67393944_23"/>
          <p:cNvSpPr txBox="1"/>
          <p:nvPr/>
        </p:nvSpPr>
        <p:spPr>
          <a:xfrm>
            <a:off x="1211451" y="328900"/>
            <a:ext cx="9450300" cy="615600"/>
          </a:xfrm>
          <a:prstGeom prst="rect">
            <a:avLst/>
          </a:prstGeom>
          <a:solidFill>
            <a:srgbClr val="F3E9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_tradnl" sz="2800" b="1" i="0" u="none" strike="noStrike" cap="none" noProof="0" dirty="0">
                <a:solidFill>
                  <a:schemeClr val="accent1"/>
                </a:solidFill>
                <a:latin typeface="Arial"/>
                <a:ea typeface="Arial"/>
                <a:cs typeface="Arial"/>
                <a:sym typeface="Arial"/>
              </a:rPr>
              <a:t>Inclusión y </a:t>
            </a:r>
            <a:r>
              <a:rPr lang="es-ES_tradnl" sz="2800" b="1" noProof="0" dirty="0">
                <a:solidFill>
                  <a:schemeClr val="accent1"/>
                </a:solidFill>
              </a:rPr>
              <a:t>C</a:t>
            </a:r>
            <a:r>
              <a:rPr lang="es-ES_tradnl" sz="2800" b="1" i="0" u="none" strike="noStrike" cap="none" noProof="0" dirty="0">
                <a:solidFill>
                  <a:schemeClr val="accent1"/>
                </a:solidFill>
                <a:latin typeface="Arial"/>
                <a:ea typeface="Arial"/>
                <a:cs typeface="Arial"/>
                <a:sym typeface="Arial"/>
              </a:rPr>
              <a:t>ondiciones </a:t>
            </a:r>
            <a:r>
              <a:rPr lang="es-ES_tradnl" sz="2800" b="1" dirty="0">
                <a:solidFill>
                  <a:schemeClr val="accent1"/>
                </a:solidFill>
              </a:rPr>
              <a:t>L</a:t>
            </a:r>
            <a:r>
              <a:rPr lang="es-ES_tradnl" sz="2800" b="1" i="0" u="none" strike="noStrike" cap="none" noProof="0" dirty="0">
                <a:solidFill>
                  <a:schemeClr val="accent1"/>
                </a:solidFill>
                <a:latin typeface="Arial"/>
                <a:ea typeface="Arial"/>
                <a:cs typeface="Arial"/>
                <a:sym typeface="Arial"/>
              </a:rPr>
              <a:t>aborales</a:t>
            </a:r>
          </a:p>
        </p:txBody>
      </p:sp>
      <p:pic>
        <p:nvPicPr>
          <p:cNvPr id="299" name="Google Shape;299;g4e91f20a67393944_23"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b7701c220a_2_10"/>
          <p:cNvSpPr txBox="1"/>
          <p:nvPr/>
        </p:nvSpPr>
        <p:spPr>
          <a:xfrm>
            <a:off x="210700" y="1331475"/>
            <a:ext cx="11756700" cy="50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3500"/>
              <a:buFont typeface="Arial"/>
              <a:buNone/>
            </a:pPr>
            <a:endParaRPr lang="es-ES_tradnl" sz="3500" b="1" i="0" u="none" strike="noStrike" cap="none" noProof="0" dirty="0">
              <a:solidFill>
                <a:srgbClr val="F3E9D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3500"/>
              <a:buFont typeface="Arial"/>
              <a:buNone/>
            </a:pPr>
            <a:endParaRPr lang="es-ES_tradnl" sz="3500" b="1" i="0" u="none" strike="noStrike" cap="none" noProof="0" dirty="0">
              <a:solidFill>
                <a:srgbClr val="F3E9DC"/>
              </a:solidFill>
              <a:latin typeface="Arial"/>
              <a:ea typeface="Arial"/>
              <a:cs typeface="Arial"/>
              <a:sym typeface="Arial"/>
            </a:endParaRPr>
          </a:p>
          <a:p>
            <a:pPr marL="457200" marR="0" lvl="0" indent="-457200" algn="l" rtl="0">
              <a:lnSpc>
                <a:spcPct val="100000"/>
              </a:lnSpc>
              <a:spcBef>
                <a:spcPts val="0"/>
              </a:spcBef>
              <a:spcAft>
                <a:spcPts val="0"/>
              </a:spcAft>
              <a:buClr>
                <a:srgbClr val="F3E9DC"/>
              </a:buClr>
              <a:buSzPts val="4800"/>
              <a:buFont typeface="Arial"/>
              <a:buChar char="●"/>
            </a:pPr>
            <a:r>
              <a:rPr lang="es-ES_tradnl" sz="4800" b="1" i="0" u="none" strike="noStrike" cap="none" noProof="0" dirty="0">
                <a:solidFill>
                  <a:srgbClr val="F3E9DC"/>
                </a:solidFill>
                <a:latin typeface="Arial"/>
                <a:ea typeface="Arial"/>
                <a:cs typeface="Arial"/>
                <a:sym typeface="Arial"/>
              </a:rPr>
              <a:t>¿Qué necesitan los maestros para ofrecer servicios inclusivos eficaces?</a:t>
            </a:r>
            <a:endParaRPr lang="es-ES_tradnl" sz="4800" b="1" i="0" u="none" strike="noStrike" cap="none" noProof="0" dirty="0">
              <a:solidFill>
                <a:schemeClr val="lt1"/>
              </a:solidFill>
              <a:latin typeface="Arial"/>
              <a:ea typeface="Arial"/>
              <a:cs typeface="Arial"/>
              <a:sym typeface="Arial"/>
            </a:endParaRPr>
          </a:p>
        </p:txBody>
      </p:sp>
      <p:sp>
        <p:nvSpPr>
          <p:cNvPr id="305" name="Google Shape;305;g3b7701c220a_2_10"/>
          <p:cNvSpPr txBox="1">
            <a:spLocks noGrp="1"/>
          </p:cNvSpPr>
          <p:nvPr>
            <p:ph type="title"/>
          </p:nvPr>
        </p:nvSpPr>
        <p:spPr>
          <a:xfrm>
            <a:off x="7725" y="185444"/>
            <a:ext cx="12110100" cy="927300"/>
          </a:xfrm>
          <a:prstGeom prst="rect">
            <a:avLst/>
          </a:prstGeom>
          <a:solidFill>
            <a:srgbClr val="F3E9DC"/>
          </a:solid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4600" b="1" noProof="0" dirty="0">
                <a:solidFill>
                  <a:srgbClr val="126082"/>
                </a:solidFill>
              </a:rPr>
              <a:t>Discusión</a:t>
            </a:r>
          </a:p>
          <a:p>
            <a:pPr marL="0" lvl="0" indent="0" algn="ctr" rtl="0">
              <a:lnSpc>
                <a:spcPct val="100000"/>
              </a:lnSpc>
              <a:spcBef>
                <a:spcPts val="1000"/>
              </a:spcBef>
              <a:spcAft>
                <a:spcPts val="0"/>
              </a:spcAft>
              <a:buSzPts val="3700"/>
              <a:buNone/>
            </a:pPr>
            <a:endParaRPr lang="es-ES_tradnl" sz="4300" b="1" noProof="0" dirty="0">
              <a:solidFill>
                <a:srgbClr val="073763"/>
              </a:solidFill>
            </a:endParaRPr>
          </a:p>
        </p:txBody>
      </p:sp>
      <p:pic>
        <p:nvPicPr>
          <p:cNvPr id="306" name="Google Shape;306;g3b7701c220a_2_10"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0"/>
        <p:cNvGrpSpPr/>
        <p:nvPr/>
      </p:nvGrpSpPr>
      <p:grpSpPr>
        <a:xfrm>
          <a:off x="0" y="0"/>
          <a:ext cx="0" cy="0"/>
          <a:chOff x="0" y="0"/>
          <a:chExt cx="0" cy="0"/>
        </a:xfrm>
      </p:grpSpPr>
      <p:sp>
        <p:nvSpPr>
          <p:cNvPr id="311" name="Google Shape;311;g4e91f20a67393944_39"/>
          <p:cNvSpPr/>
          <p:nvPr/>
        </p:nvSpPr>
        <p:spPr>
          <a:xfrm>
            <a:off x="3255720" y="316287"/>
            <a:ext cx="5744700" cy="1657200"/>
          </a:xfrm>
          <a:prstGeom prst="ellipse">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13" name="Google Shape;313;g4e91f20a67393944_39"/>
          <p:cNvSpPr/>
          <p:nvPr/>
        </p:nvSpPr>
        <p:spPr>
          <a:xfrm>
            <a:off x="5808494" y="1481084"/>
            <a:ext cx="276825" cy="12099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14" name="Google Shape;314;g4e91f20a67393944_39"/>
          <p:cNvSpPr/>
          <p:nvPr/>
        </p:nvSpPr>
        <p:spPr>
          <a:xfrm>
            <a:off x="6085226" y="1481084"/>
            <a:ext cx="4783572"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15" name="Google Shape;315;g4e91f20a67393944_39"/>
          <p:cNvSpPr/>
          <p:nvPr/>
        </p:nvSpPr>
        <p:spPr>
          <a:xfrm>
            <a:off x="6085226" y="1481084"/>
            <a:ext cx="1594524"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16" name="Google Shape;316;g4e91f20a67393944_39"/>
          <p:cNvSpPr txBox="1"/>
          <p:nvPr/>
        </p:nvSpPr>
        <p:spPr>
          <a:xfrm>
            <a:off x="3172953" y="507667"/>
            <a:ext cx="5985551" cy="1545300"/>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_tradnl" sz="1800" b="0" i="0" u="none" strike="noStrike" cap="none" noProof="0" dirty="0">
                <a:solidFill>
                  <a:schemeClr val="accent1"/>
                </a:solidFill>
                <a:latin typeface="Arial"/>
                <a:ea typeface="Arial"/>
                <a:cs typeface="Arial"/>
                <a:sym typeface="Arial"/>
              </a:rPr>
              <a:t>Los servicios de inclusión eficaces</a:t>
            </a:r>
          </a:p>
          <a:p>
            <a:pPr marL="0" marR="0" lvl="0" indent="0" algn="ctr" rtl="0">
              <a:lnSpc>
                <a:spcPct val="100000"/>
              </a:lnSpc>
              <a:spcBef>
                <a:spcPts val="0"/>
              </a:spcBef>
              <a:spcAft>
                <a:spcPts val="0"/>
              </a:spcAft>
              <a:buClr>
                <a:schemeClr val="dk1"/>
              </a:buClr>
              <a:buSzPts val="1100"/>
              <a:buFont typeface="Arial"/>
              <a:buNone/>
            </a:pPr>
            <a:r>
              <a:rPr lang="es-ES_tradnl" sz="1800" b="0" i="0" u="none" strike="noStrike" cap="none" noProof="0" dirty="0">
                <a:solidFill>
                  <a:schemeClr val="accent1"/>
                </a:solidFill>
                <a:latin typeface="Arial"/>
                <a:ea typeface="Arial"/>
                <a:cs typeface="Arial"/>
                <a:sym typeface="Arial"/>
              </a:rPr>
              <a:t> requieren la</a:t>
            </a:r>
            <a:r>
              <a:rPr lang="es-ES_tradnl" sz="1800" b="1" dirty="0">
                <a:solidFill>
                  <a:schemeClr val="accent1"/>
                </a:solidFill>
              </a:rPr>
              <a:t> </a:t>
            </a:r>
            <a:r>
              <a:rPr lang="es-ES_tradnl" sz="1800" b="1" i="0" u="none" strike="noStrike" cap="none" noProof="0" dirty="0">
                <a:solidFill>
                  <a:schemeClr val="accent1"/>
                </a:solidFill>
                <a:latin typeface="Arial"/>
                <a:ea typeface="Arial"/>
                <a:cs typeface="Arial"/>
                <a:sym typeface="Arial"/>
              </a:rPr>
              <a:t>participación de los educadores-cuidadores en </a:t>
            </a:r>
            <a:r>
              <a:rPr lang="es-ES_tradnl" sz="1800" b="1" i="1" u="none" strike="noStrike" cap="none" noProof="0" dirty="0">
                <a:solidFill>
                  <a:schemeClr val="accent1"/>
                </a:solidFill>
                <a:latin typeface="Arial"/>
                <a:ea typeface="Arial"/>
                <a:cs typeface="Arial"/>
                <a:sym typeface="Arial"/>
              </a:rPr>
              <a:t>cada </a:t>
            </a:r>
            <a:r>
              <a:rPr lang="es-ES_tradnl" sz="1800" b="1" i="0" u="none" strike="noStrike" cap="none" noProof="0" dirty="0">
                <a:solidFill>
                  <a:schemeClr val="accent1"/>
                </a:solidFill>
                <a:latin typeface="Arial"/>
                <a:ea typeface="Arial"/>
                <a:cs typeface="Arial"/>
                <a:sym typeface="Arial"/>
              </a:rPr>
              <a:t>paso: </a:t>
            </a:r>
            <a:r>
              <a:rPr lang="es-ES_tradnl" sz="1800" b="0" i="0" u="none" strike="noStrike" cap="none" noProof="0" dirty="0">
                <a:solidFill>
                  <a:schemeClr val="accent1"/>
                </a:solidFill>
                <a:latin typeface="Arial"/>
                <a:ea typeface="Arial"/>
                <a:cs typeface="Arial"/>
                <a:sym typeface="Arial"/>
              </a:rPr>
              <a:t>identificar necesidades, colaborar con las familias y brindar servicios individualizados.</a:t>
            </a:r>
          </a:p>
          <a:p>
            <a:pPr marL="0" marR="0" lvl="0" indent="0" algn="l" rtl="0">
              <a:lnSpc>
                <a:spcPct val="100000"/>
              </a:lnSpc>
              <a:spcBef>
                <a:spcPts val="0"/>
              </a:spcBef>
              <a:spcAft>
                <a:spcPts val="0"/>
              </a:spcAft>
              <a:buClr>
                <a:schemeClr val="dk1"/>
              </a:buClr>
              <a:buSzPts val="1100"/>
              <a:buFont typeface="Arial"/>
              <a:buNone/>
            </a:pPr>
            <a:endParaRPr lang="es-ES_tradnl" sz="1400" b="0" i="0" u="none" strike="noStrike" cap="none" noProof="0" dirty="0">
              <a:solidFill>
                <a:schemeClr val="lt1"/>
              </a:solidFill>
              <a:latin typeface="Arial"/>
              <a:ea typeface="Arial"/>
              <a:cs typeface="Arial"/>
              <a:sym typeface="Arial"/>
            </a:endParaRPr>
          </a:p>
        </p:txBody>
      </p:sp>
      <p:sp>
        <p:nvSpPr>
          <p:cNvPr id="317" name="Google Shape;317;g4e91f20a67393944_39"/>
          <p:cNvSpPr/>
          <p:nvPr/>
        </p:nvSpPr>
        <p:spPr>
          <a:xfrm>
            <a:off x="90180" y="3901178"/>
            <a:ext cx="2635398"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18" name="Google Shape;318;g4e91f20a67393944_39"/>
          <p:cNvSpPr txBox="1"/>
          <p:nvPr/>
        </p:nvSpPr>
        <p:spPr>
          <a:xfrm>
            <a:off x="101979" y="3844475"/>
            <a:ext cx="2635398"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Identificar necesidad</a:t>
            </a:r>
            <a:endParaRPr lang="es-ES_tradnl" sz="1400" b="1" i="0" u="none" strike="noStrike" cap="none" noProof="0" dirty="0">
              <a:solidFill>
                <a:srgbClr val="F3E9DC"/>
              </a:solidFill>
              <a:latin typeface="Arial"/>
              <a:ea typeface="Arial"/>
              <a:cs typeface="Arial"/>
              <a:sym typeface="Arial"/>
            </a:endParaRPr>
          </a:p>
        </p:txBody>
      </p:sp>
      <p:sp>
        <p:nvSpPr>
          <p:cNvPr id="319" name="Google Shape;319;g4e91f20a67393944_39"/>
          <p:cNvSpPr/>
          <p:nvPr/>
        </p:nvSpPr>
        <p:spPr>
          <a:xfrm>
            <a:off x="3172959" y="3901178"/>
            <a:ext cx="2635398"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20" name="Google Shape;320;g4e91f20a67393944_39"/>
          <p:cNvSpPr txBox="1"/>
          <p:nvPr/>
        </p:nvSpPr>
        <p:spPr>
          <a:xfrm>
            <a:off x="3172953" y="3844475"/>
            <a:ext cx="2635398"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Colaborar con las familias</a:t>
            </a:r>
            <a:endParaRPr lang="es-ES_tradnl" sz="1400" b="1" i="0" u="none" strike="noStrike" cap="none" noProof="0" dirty="0">
              <a:solidFill>
                <a:srgbClr val="F3E9DC"/>
              </a:solidFill>
              <a:latin typeface="Arial"/>
              <a:ea typeface="Arial"/>
              <a:cs typeface="Arial"/>
              <a:sym typeface="Arial"/>
            </a:endParaRPr>
          </a:p>
        </p:txBody>
      </p:sp>
      <p:sp>
        <p:nvSpPr>
          <p:cNvPr id="321" name="Google Shape;321;g4e91f20a67393944_39"/>
          <p:cNvSpPr/>
          <p:nvPr/>
        </p:nvSpPr>
        <p:spPr>
          <a:xfrm>
            <a:off x="6361957" y="3901178"/>
            <a:ext cx="2635398"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22" name="Google Shape;322;g4e91f20a67393944_39"/>
          <p:cNvSpPr txBox="1"/>
          <p:nvPr/>
        </p:nvSpPr>
        <p:spPr>
          <a:xfrm>
            <a:off x="6361951" y="3844475"/>
            <a:ext cx="2635398"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Recursos</a:t>
            </a:r>
            <a:endParaRPr lang="es-ES_tradnl" sz="1400" b="1" i="0" u="none" strike="noStrike" cap="none" noProof="0" dirty="0">
              <a:solidFill>
                <a:srgbClr val="F3E9DC"/>
              </a:solidFill>
              <a:latin typeface="Arial"/>
              <a:ea typeface="Arial"/>
              <a:cs typeface="Arial"/>
              <a:sym typeface="Arial"/>
            </a:endParaRPr>
          </a:p>
        </p:txBody>
      </p:sp>
      <p:sp>
        <p:nvSpPr>
          <p:cNvPr id="323" name="Google Shape;323;g4e91f20a67393944_39"/>
          <p:cNvSpPr/>
          <p:nvPr/>
        </p:nvSpPr>
        <p:spPr>
          <a:xfrm>
            <a:off x="9409329" y="3901178"/>
            <a:ext cx="2635398"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24" name="Google Shape;324;g4e91f20a67393944_39"/>
          <p:cNvSpPr txBox="1"/>
          <p:nvPr/>
        </p:nvSpPr>
        <p:spPr>
          <a:xfrm>
            <a:off x="9409330" y="3844475"/>
            <a:ext cx="2635398"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Capacidad en el sitio</a:t>
            </a:r>
            <a:endParaRPr lang="es-ES_tradnl" sz="1400" b="0" i="0" u="none" strike="noStrike" cap="none" noProof="0" dirty="0">
              <a:solidFill>
                <a:srgbClr val="000000"/>
              </a:solidFill>
              <a:latin typeface="Arial"/>
              <a:ea typeface="Arial"/>
              <a:cs typeface="Arial"/>
              <a:sym typeface="Arial"/>
            </a:endParaRPr>
          </a:p>
        </p:txBody>
      </p:sp>
      <p:sp>
        <p:nvSpPr>
          <p:cNvPr id="325" name="Google Shape;325;g4e91f20a67393944_39"/>
          <p:cNvSpPr/>
          <p:nvPr/>
        </p:nvSpPr>
        <p:spPr>
          <a:xfrm>
            <a:off x="4764872" y="2387199"/>
            <a:ext cx="2635398" cy="412200"/>
          </a:xfrm>
          <a:prstGeom prst="rect">
            <a:avLst/>
          </a:prstGeom>
          <a:solidFill>
            <a:srgbClr val="14A78D"/>
          </a:soli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26" name="Google Shape;326;g4e91f20a67393944_39"/>
          <p:cNvSpPr txBox="1"/>
          <p:nvPr/>
        </p:nvSpPr>
        <p:spPr>
          <a:xfrm>
            <a:off x="4764878" y="2398872"/>
            <a:ext cx="2635398" cy="412200"/>
          </a:xfrm>
          <a:prstGeom prst="rect">
            <a:avLst/>
          </a:prstGeom>
          <a:solidFill>
            <a:srgbClr val="FF9508"/>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¿Qué necesitamos?</a:t>
            </a:r>
            <a:endParaRPr lang="es-ES_tradnl" sz="1400" b="1" i="0" u="none" strike="noStrike" cap="none" noProof="0" dirty="0">
              <a:solidFill>
                <a:srgbClr val="F3E9DC"/>
              </a:solidFill>
              <a:latin typeface="Arial"/>
              <a:ea typeface="Arial"/>
              <a:cs typeface="Arial"/>
              <a:sym typeface="Arial"/>
            </a:endParaRPr>
          </a:p>
        </p:txBody>
      </p:sp>
      <p:sp>
        <p:nvSpPr>
          <p:cNvPr id="327" name="Google Shape;327;g4e91f20a67393944_39"/>
          <p:cNvSpPr/>
          <p:nvPr/>
        </p:nvSpPr>
        <p:spPr>
          <a:xfrm>
            <a:off x="4490727" y="1973578"/>
            <a:ext cx="1594524" cy="18726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28" name="Google Shape;328;g4e91f20a67393944_39"/>
          <p:cNvSpPr/>
          <p:nvPr/>
        </p:nvSpPr>
        <p:spPr>
          <a:xfrm>
            <a:off x="1301730" y="1904778"/>
            <a:ext cx="4783572" cy="19413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pic>
        <p:nvPicPr>
          <p:cNvPr id="329" name="Google Shape;329;g4e91f20a67393944_39" title="ecesf-logo-small-white.png"/>
          <p:cNvPicPr preferRelativeResize="0"/>
          <p:nvPr/>
        </p:nvPicPr>
        <p:blipFill rotWithShape="1">
          <a:blip r:embed="rId3">
            <a:alphaModFix/>
          </a:blip>
          <a:srcRect/>
          <a:stretch/>
        </p:blipFill>
        <p:spPr>
          <a:xfrm>
            <a:off x="10882247" y="11"/>
            <a:ext cx="1309747" cy="699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3"/>
        <p:cNvGrpSpPr/>
        <p:nvPr/>
      </p:nvGrpSpPr>
      <p:grpSpPr>
        <a:xfrm>
          <a:off x="0" y="0"/>
          <a:ext cx="0" cy="0"/>
          <a:chOff x="0" y="0"/>
          <a:chExt cx="0" cy="0"/>
        </a:xfrm>
      </p:grpSpPr>
      <p:sp>
        <p:nvSpPr>
          <p:cNvPr id="334" name="Google Shape;334;g3b7ae00be01_2_68"/>
          <p:cNvSpPr/>
          <p:nvPr/>
        </p:nvSpPr>
        <p:spPr>
          <a:xfrm>
            <a:off x="3255720" y="316287"/>
            <a:ext cx="5744700" cy="1657200"/>
          </a:xfrm>
          <a:prstGeom prst="ellipse">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35" name="Google Shape;335;g3b7ae00be01_2_68"/>
          <p:cNvSpPr/>
          <p:nvPr/>
        </p:nvSpPr>
        <p:spPr>
          <a:xfrm>
            <a:off x="4102825" y="1252400"/>
            <a:ext cx="4012800" cy="721200"/>
          </a:xfrm>
          <a:prstGeom prst="ellipse">
            <a:avLst/>
          </a:prstGeom>
          <a:solidFill>
            <a:srgbClr val="F3E9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grpSp>
        <p:nvGrpSpPr>
          <p:cNvPr id="336" name="Google Shape;336;g3b7ae00be01_2_68"/>
          <p:cNvGrpSpPr/>
          <p:nvPr/>
        </p:nvGrpSpPr>
        <p:grpSpPr>
          <a:xfrm>
            <a:off x="118725" y="332547"/>
            <a:ext cx="11954548" cy="6525452"/>
            <a:chOff x="112323" y="441548"/>
            <a:chExt cx="11931877" cy="6406293"/>
          </a:xfrm>
        </p:grpSpPr>
        <p:sp>
          <p:nvSpPr>
            <p:cNvPr id="337" name="Google Shape;337;g3b7ae00be01_2_68"/>
            <p:cNvSpPr/>
            <p:nvPr/>
          </p:nvSpPr>
          <p:spPr>
            <a:xfrm>
              <a:off x="5819793" y="1481083"/>
              <a:ext cx="276300" cy="12099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38" name="Google Shape;338;g3b7ae00be01_2_68"/>
            <p:cNvSpPr/>
            <p:nvPr/>
          </p:nvSpPr>
          <p:spPr>
            <a:xfrm>
              <a:off x="6096000" y="1481083"/>
              <a:ext cx="4774500"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39" name="Google Shape;339;g3b7ae00be01_2_68"/>
            <p:cNvSpPr/>
            <p:nvPr/>
          </p:nvSpPr>
          <p:spPr>
            <a:xfrm>
              <a:off x="6096000" y="1481083"/>
              <a:ext cx="1591500"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40" name="Google Shape;340;g3b7ae00be01_2_68"/>
            <p:cNvSpPr txBox="1"/>
            <p:nvPr/>
          </p:nvSpPr>
          <p:spPr>
            <a:xfrm>
              <a:off x="3189252" y="441548"/>
              <a:ext cx="5974200" cy="1657200"/>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lang="es-ES_tradnl" sz="1300" b="0" i="0" u="none" strike="noStrike" cap="none" noProof="0"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S_tradnl" sz="1800" b="0" i="0" u="none" strike="noStrike" cap="none" noProof="0" dirty="0">
                  <a:solidFill>
                    <a:schemeClr val="accent1"/>
                  </a:solidFill>
                  <a:latin typeface="Arial"/>
                  <a:ea typeface="Arial"/>
                  <a:cs typeface="Arial"/>
                  <a:sym typeface="Arial"/>
                </a:rPr>
                <a:t>Los servicios de inclusión eficaces </a:t>
              </a:r>
            </a:p>
            <a:p>
              <a:pPr marL="0" marR="0" lvl="0" indent="0" algn="ctr" rtl="0">
                <a:lnSpc>
                  <a:spcPct val="100000"/>
                </a:lnSpc>
                <a:spcBef>
                  <a:spcPts val="0"/>
                </a:spcBef>
                <a:spcAft>
                  <a:spcPts val="0"/>
                </a:spcAft>
                <a:buClr>
                  <a:schemeClr val="dk1"/>
                </a:buClr>
                <a:buSzPts val="1100"/>
                <a:buFont typeface="Arial"/>
                <a:buNone/>
              </a:pPr>
              <a:r>
                <a:rPr lang="es-ES_tradnl" sz="1800" noProof="0" dirty="0">
                  <a:solidFill>
                    <a:schemeClr val="accent1"/>
                  </a:solidFill>
                </a:rPr>
                <a:t>r</a:t>
              </a:r>
              <a:r>
                <a:rPr lang="es-ES_tradnl" sz="1800" b="0" i="0" u="none" strike="noStrike" cap="none" noProof="0" dirty="0">
                  <a:solidFill>
                    <a:schemeClr val="accent1"/>
                  </a:solidFill>
                  <a:latin typeface="Arial"/>
                  <a:ea typeface="Arial"/>
                  <a:cs typeface="Arial"/>
                  <a:sym typeface="Arial"/>
                </a:rPr>
                <a:t>equieren la</a:t>
              </a:r>
              <a:r>
                <a:rPr lang="es-ES_tradnl" sz="1800" b="1" noProof="0" dirty="0">
                  <a:solidFill>
                    <a:schemeClr val="accent1"/>
                  </a:solidFill>
                </a:rPr>
                <a:t> p</a:t>
              </a:r>
              <a:r>
                <a:rPr lang="es-ES_tradnl" sz="1800" b="1" i="0" u="none" strike="noStrike" cap="none" noProof="0" dirty="0">
                  <a:solidFill>
                    <a:schemeClr val="accent1"/>
                  </a:solidFill>
                  <a:latin typeface="Arial"/>
                  <a:ea typeface="Arial"/>
                  <a:cs typeface="Arial"/>
                  <a:sym typeface="Arial"/>
                </a:rPr>
                <a:t>articipación de los educadores-cuidadores en </a:t>
              </a:r>
              <a:r>
                <a:rPr lang="es-ES_tradnl" sz="1800" b="1" i="1" u="none" strike="noStrike" cap="none" noProof="0" dirty="0">
                  <a:solidFill>
                    <a:schemeClr val="accent1"/>
                  </a:solidFill>
                  <a:latin typeface="Arial"/>
                  <a:ea typeface="Arial"/>
                  <a:cs typeface="Arial"/>
                  <a:sym typeface="Arial"/>
                </a:rPr>
                <a:t>cada </a:t>
              </a:r>
              <a:r>
                <a:rPr lang="es-ES_tradnl" sz="1800" b="1" i="0" u="none" strike="noStrike" cap="none" noProof="0" dirty="0">
                  <a:solidFill>
                    <a:schemeClr val="accent1"/>
                  </a:solidFill>
                  <a:latin typeface="Arial"/>
                  <a:ea typeface="Arial"/>
                  <a:cs typeface="Arial"/>
                  <a:sym typeface="Arial"/>
                </a:rPr>
                <a:t>paso:</a:t>
              </a:r>
              <a:r>
                <a:rPr lang="es-ES_tradnl" sz="1800" b="1" noProof="0" dirty="0">
                  <a:solidFill>
                    <a:schemeClr val="accent1"/>
                  </a:solidFill>
                </a:rPr>
                <a:t> </a:t>
              </a:r>
              <a:r>
                <a:rPr lang="es-ES_tradnl" sz="1800" noProof="0" dirty="0">
                  <a:solidFill>
                    <a:schemeClr val="accent1"/>
                  </a:solidFill>
                </a:rPr>
                <a:t>id</a:t>
              </a:r>
              <a:r>
                <a:rPr lang="es-ES_tradnl" sz="1800" b="0" i="0" u="none" strike="noStrike" cap="none" noProof="0" dirty="0">
                  <a:solidFill>
                    <a:schemeClr val="accent1"/>
                  </a:solidFill>
                  <a:latin typeface="Arial"/>
                  <a:ea typeface="Arial"/>
                  <a:cs typeface="Arial"/>
                  <a:sym typeface="Arial"/>
                </a:rPr>
                <a:t>entificar necesidades, colaborar con las familias</a:t>
              </a:r>
              <a:r>
                <a:rPr lang="es-ES_tradnl" sz="1800" noProof="0" dirty="0">
                  <a:solidFill>
                    <a:schemeClr val="accent1"/>
                  </a:solidFill>
                </a:rPr>
                <a:t> </a:t>
              </a:r>
              <a:r>
                <a:rPr lang="es-ES_tradnl" sz="1800" b="0" i="0" u="none" strike="noStrike" cap="none" noProof="0" dirty="0">
                  <a:solidFill>
                    <a:schemeClr val="accent1"/>
                  </a:solidFill>
                  <a:latin typeface="Arial"/>
                  <a:ea typeface="Arial"/>
                  <a:cs typeface="Arial"/>
                  <a:sym typeface="Arial"/>
                </a:rPr>
                <a:t>y brindar servicios </a:t>
              </a:r>
            </a:p>
            <a:p>
              <a:pPr marL="0" marR="0" lvl="0" indent="0" algn="ctr" rtl="0">
                <a:lnSpc>
                  <a:spcPct val="100000"/>
                </a:lnSpc>
                <a:spcBef>
                  <a:spcPts val="0"/>
                </a:spcBef>
                <a:spcAft>
                  <a:spcPts val="0"/>
                </a:spcAft>
                <a:buClr>
                  <a:schemeClr val="dk1"/>
                </a:buClr>
                <a:buSzPts val="1100"/>
                <a:buFont typeface="Arial"/>
                <a:buNone/>
              </a:pPr>
              <a:r>
                <a:rPr lang="es-ES_tradnl" sz="1800" b="0" i="0" u="none" strike="noStrike" cap="none" noProof="0" dirty="0">
                  <a:solidFill>
                    <a:schemeClr val="accent1"/>
                  </a:solidFill>
                  <a:latin typeface="Arial"/>
                  <a:ea typeface="Arial"/>
                  <a:cs typeface="Arial"/>
                  <a:sym typeface="Arial"/>
                </a:rPr>
                <a:t>individualizados.</a:t>
              </a:r>
            </a:p>
            <a:p>
              <a:pPr marL="0" marR="0" lvl="0" indent="0" algn="l" rtl="0">
                <a:lnSpc>
                  <a:spcPct val="100000"/>
                </a:lnSpc>
                <a:spcBef>
                  <a:spcPts val="0"/>
                </a:spcBef>
                <a:spcAft>
                  <a:spcPts val="0"/>
                </a:spcAft>
                <a:buClr>
                  <a:schemeClr val="dk1"/>
                </a:buClr>
                <a:buSzPts val="1100"/>
                <a:buFont typeface="Arial"/>
                <a:buNone/>
              </a:pPr>
              <a:endParaRPr lang="es-ES_tradnl" sz="1400" b="0" i="0" u="none" strike="noStrike" cap="none" noProof="0" dirty="0">
                <a:solidFill>
                  <a:schemeClr val="lt1"/>
                </a:solidFill>
                <a:latin typeface="Arial"/>
                <a:ea typeface="Arial"/>
                <a:cs typeface="Arial"/>
                <a:sym typeface="Arial"/>
              </a:endParaRPr>
            </a:p>
          </p:txBody>
        </p:sp>
        <p:sp>
          <p:nvSpPr>
            <p:cNvPr id="341" name="Google Shape;341;g3b7ae00be01_2_68"/>
            <p:cNvSpPr/>
            <p:nvPr/>
          </p:nvSpPr>
          <p:spPr>
            <a:xfrm>
              <a:off x="112323"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42" name="Google Shape;342;g3b7ae00be01_2_68"/>
            <p:cNvSpPr txBox="1"/>
            <p:nvPr/>
          </p:nvSpPr>
          <p:spPr>
            <a:xfrm>
              <a:off x="124100" y="3824208"/>
              <a:ext cx="2630400"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Identificar necesidad</a:t>
              </a:r>
            </a:p>
            <a:p>
              <a:pPr marL="0" marR="0" lvl="0" indent="0" algn="ctr" rtl="0">
                <a:lnSpc>
                  <a:spcPct val="90000"/>
                </a:lnSpc>
                <a:spcBef>
                  <a:spcPts val="0"/>
                </a:spcBef>
                <a:spcAft>
                  <a:spcPts val="0"/>
                </a:spcAft>
                <a:buClr>
                  <a:schemeClr val="lt1"/>
                </a:buClr>
                <a:buSzPts val="1800"/>
                <a:buFont typeface="Arial"/>
                <a:buNone/>
              </a:pPr>
              <a:r>
                <a:rPr lang="es-ES_tradnl" sz="1700" b="1" i="0" u="none" strike="noStrike" cap="none" noProof="0" dirty="0">
                  <a:solidFill>
                    <a:srgbClr val="F3E9DC"/>
                  </a:solidFill>
                  <a:latin typeface="Arial"/>
                  <a:ea typeface="Arial"/>
                  <a:cs typeface="Arial"/>
                  <a:sym typeface="Arial"/>
                </a:rPr>
                <a:t>¿Qué necesita para…</a:t>
              </a:r>
            </a:p>
            <a:p>
              <a:pPr marL="0" marR="0" lvl="0" indent="0" algn="ctr"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dirty="0">
                  <a:solidFill>
                    <a:srgbClr val="F3E9DC"/>
                  </a:solidFill>
                </a:rPr>
                <a:t>Apoyarle en l</a:t>
              </a:r>
              <a:r>
                <a:rPr lang="es-ES_tradnl" sz="1700" b="0" i="0" u="none" strike="noStrike" cap="none" noProof="0" dirty="0">
                  <a:solidFill>
                    <a:srgbClr val="F3E9DC"/>
                  </a:solidFill>
                  <a:latin typeface="Arial"/>
                  <a:ea typeface="Arial"/>
                  <a:cs typeface="Arial"/>
                  <a:sym typeface="Arial"/>
                </a:rPr>
                <a:t>a identificación de necesidad?</a:t>
              </a:r>
            </a:p>
            <a:p>
              <a:pPr marL="0" marR="0" lvl="0" indent="0" algn="l"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Trabajar con la familia y el niño mientras aprende más sobre las necesidades y trabaja para obtener servicios (sin agotarse)?</a:t>
              </a:r>
              <a:endParaRPr lang="es-ES_tradnl" sz="1700" b="1" i="0" u="none" strike="noStrike" cap="none" noProof="0" dirty="0">
                <a:solidFill>
                  <a:srgbClr val="F3E9DC"/>
                </a:solidFill>
                <a:latin typeface="Arial"/>
                <a:ea typeface="Arial"/>
                <a:cs typeface="Arial"/>
                <a:sym typeface="Arial"/>
              </a:endParaRPr>
            </a:p>
          </p:txBody>
        </p:sp>
        <p:sp>
          <p:nvSpPr>
            <p:cNvPr id="343" name="Google Shape;343;g3b7ae00be01_2_68"/>
            <p:cNvSpPr/>
            <p:nvPr/>
          </p:nvSpPr>
          <p:spPr>
            <a:xfrm>
              <a:off x="3189256"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44" name="Google Shape;344;g3b7ae00be01_2_68"/>
            <p:cNvSpPr txBox="1"/>
            <p:nvPr/>
          </p:nvSpPr>
          <p:spPr>
            <a:xfrm>
              <a:off x="3189250" y="3824208"/>
              <a:ext cx="2630400"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Colaborar con las familias</a:t>
              </a:r>
            </a:p>
            <a:p>
              <a:pPr marL="0" marR="0" lvl="0" indent="0" algn="ctr" rtl="0">
                <a:lnSpc>
                  <a:spcPct val="90000"/>
                </a:lnSpc>
                <a:spcBef>
                  <a:spcPts val="0"/>
                </a:spcBef>
                <a:spcAft>
                  <a:spcPts val="0"/>
                </a:spcAft>
                <a:buClr>
                  <a:schemeClr val="lt1"/>
                </a:buClr>
                <a:buSzPts val="1800"/>
                <a:buFont typeface="Arial"/>
                <a:buNone/>
              </a:pPr>
              <a:r>
                <a:rPr lang="es-ES_tradnl" sz="1700" b="1" i="0" u="none" strike="noStrike" cap="none" noProof="0" dirty="0">
                  <a:solidFill>
                    <a:srgbClr val="F3E9DC"/>
                  </a:solidFill>
                  <a:latin typeface="Arial"/>
                  <a:ea typeface="Arial"/>
                  <a:cs typeface="Arial"/>
                  <a:sym typeface="Arial"/>
                </a:rPr>
                <a:t>¿Qué necesita para…</a:t>
              </a:r>
            </a:p>
            <a:p>
              <a:pPr marL="0" marR="0" lvl="0" indent="0" algn="ctr"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100"/>
                <a:buFont typeface="Arial"/>
                <a:buNone/>
              </a:pPr>
              <a:r>
                <a:rPr lang="es-ES_tradnl" sz="1700" b="0" i="0" u="none" strike="noStrike" cap="none" noProof="0" dirty="0">
                  <a:solidFill>
                    <a:srgbClr val="F3E9DC"/>
                  </a:solidFill>
                  <a:latin typeface="Arial"/>
                  <a:ea typeface="Arial"/>
                  <a:cs typeface="Arial"/>
                  <a:sym typeface="Arial"/>
                </a:rPr>
                <a:t>Proporcionar más información a las familias sobre los procesos del GGRC y el SFUSD y apoyar las transiciones?</a:t>
              </a:r>
            </a:p>
            <a:p>
              <a:pPr marL="0" marR="0" lvl="0" indent="0" algn="l" rtl="0">
                <a:lnSpc>
                  <a:spcPct val="90000"/>
                </a:lnSpc>
                <a:spcBef>
                  <a:spcPts val="0"/>
                </a:spcBef>
                <a:spcAft>
                  <a:spcPts val="0"/>
                </a:spcAft>
                <a:buClr>
                  <a:schemeClr val="dk1"/>
                </a:buClr>
                <a:buSzPts val="11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100"/>
                <a:buFont typeface="Arial"/>
                <a:buNone/>
              </a:pPr>
              <a:r>
                <a:rPr lang="es-ES_tradnl" sz="1700" b="0" i="0" u="none" strike="noStrike" cap="none" noProof="0" dirty="0">
                  <a:solidFill>
                    <a:srgbClr val="F3E9DC"/>
                  </a:solidFill>
                  <a:latin typeface="Arial"/>
                  <a:ea typeface="Arial"/>
                  <a:cs typeface="Arial"/>
                  <a:sym typeface="Arial"/>
                </a:rPr>
                <a:t>Entender la experiencia familiar para apoyar y mejorar el proceso?</a:t>
              </a:r>
            </a:p>
            <a:p>
              <a:pPr marL="0" marR="0" lvl="0" indent="0" algn="ctr" rtl="0">
                <a:lnSpc>
                  <a:spcPct val="90000"/>
                </a:lnSpc>
                <a:spcBef>
                  <a:spcPts val="0"/>
                </a:spcBef>
                <a:spcAft>
                  <a:spcPts val="0"/>
                </a:spcAft>
                <a:buClr>
                  <a:schemeClr val="lt1"/>
                </a:buClr>
                <a:buSzPts val="1800"/>
                <a:buFont typeface="Arial"/>
                <a:buNone/>
              </a:pPr>
              <a:endParaRPr lang="es-ES_tradnl" sz="1700" b="1" i="0" u="none" strike="noStrike" cap="none" noProof="0" dirty="0">
                <a:solidFill>
                  <a:srgbClr val="F3E9DC"/>
                </a:solidFill>
                <a:latin typeface="Arial"/>
                <a:ea typeface="Arial"/>
                <a:cs typeface="Arial"/>
                <a:sym typeface="Arial"/>
              </a:endParaRPr>
            </a:p>
          </p:txBody>
        </p:sp>
        <p:sp>
          <p:nvSpPr>
            <p:cNvPr id="345" name="Google Shape;345;g3b7ae00be01_2_68"/>
            <p:cNvSpPr/>
            <p:nvPr/>
          </p:nvSpPr>
          <p:spPr>
            <a:xfrm>
              <a:off x="6372206"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46" name="Google Shape;346;g3b7ae00be01_2_68"/>
            <p:cNvSpPr txBox="1"/>
            <p:nvPr/>
          </p:nvSpPr>
          <p:spPr>
            <a:xfrm>
              <a:off x="6372200" y="3834341"/>
              <a:ext cx="2630400"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Recursos</a:t>
              </a:r>
            </a:p>
            <a:p>
              <a:pPr marL="0" marR="0" lvl="0" indent="0" algn="ctr" rtl="0">
                <a:lnSpc>
                  <a:spcPct val="90000"/>
                </a:lnSpc>
                <a:spcBef>
                  <a:spcPts val="0"/>
                </a:spcBef>
                <a:spcAft>
                  <a:spcPts val="0"/>
                </a:spcAft>
                <a:buClr>
                  <a:schemeClr val="lt1"/>
                </a:buClr>
                <a:buSzPts val="1800"/>
                <a:buFont typeface="Arial"/>
                <a:buNone/>
              </a:pPr>
              <a:r>
                <a:rPr lang="es-ES_tradnl" sz="1700" b="1" i="0" u="none" strike="noStrike" cap="none" noProof="0" dirty="0">
                  <a:solidFill>
                    <a:srgbClr val="F3E9DC"/>
                  </a:solidFill>
                  <a:latin typeface="Arial"/>
                  <a:ea typeface="Arial"/>
                  <a:cs typeface="Arial"/>
                  <a:sym typeface="Arial"/>
                </a:rPr>
                <a:t>¿Qué necesita para…</a:t>
              </a:r>
            </a:p>
            <a:p>
              <a:pPr marL="0" marR="0" lvl="0" indent="0" algn="ctr"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Acceder y desarrollar colaboraciones efectivas con Especialistas?</a:t>
              </a:r>
            </a:p>
            <a:p>
              <a:pPr marL="0" marR="0" lvl="0" indent="0" algn="l"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Continuar con los servicios descritos en el IEP/IFSP?</a:t>
              </a:r>
            </a:p>
            <a:p>
              <a:pPr marL="0" marR="0" lvl="0" indent="0" algn="l"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Desarrollar su capacidad para atender a niños con necesidades diversas?</a:t>
              </a:r>
              <a:endParaRPr lang="es-ES_tradnl" sz="1700" b="1" i="0" u="none" strike="noStrike" cap="none" noProof="0" dirty="0">
                <a:solidFill>
                  <a:srgbClr val="F3E9DC"/>
                </a:solidFill>
                <a:latin typeface="Arial"/>
                <a:ea typeface="Arial"/>
                <a:cs typeface="Arial"/>
                <a:sym typeface="Arial"/>
              </a:endParaRPr>
            </a:p>
          </p:txBody>
        </p:sp>
        <p:sp>
          <p:nvSpPr>
            <p:cNvPr id="347" name="Google Shape;347;g3b7ae00be01_2_68"/>
            <p:cNvSpPr/>
            <p:nvPr/>
          </p:nvSpPr>
          <p:spPr>
            <a:xfrm>
              <a:off x="9413799"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48" name="Google Shape;348;g3b7ae00be01_2_68"/>
            <p:cNvSpPr txBox="1"/>
            <p:nvPr/>
          </p:nvSpPr>
          <p:spPr>
            <a:xfrm>
              <a:off x="9413800" y="3824208"/>
              <a:ext cx="2630400" cy="30135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t"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Capacidad en el sitio</a:t>
              </a:r>
            </a:p>
            <a:p>
              <a:pPr marL="0" marR="0" lvl="0" indent="0" algn="ctr" rtl="0">
                <a:lnSpc>
                  <a:spcPct val="90000"/>
                </a:lnSpc>
                <a:spcBef>
                  <a:spcPts val="0"/>
                </a:spcBef>
                <a:spcAft>
                  <a:spcPts val="0"/>
                </a:spcAft>
                <a:buClr>
                  <a:schemeClr val="lt1"/>
                </a:buClr>
                <a:buSzPts val="1800"/>
                <a:buFont typeface="Arial"/>
                <a:buNone/>
              </a:pPr>
              <a:r>
                <a:rPr lang="es-ES_tradnl" sz="1700" b="1" i="0" u="none" strike="noStrike" cap="none" noProof="0" dirty="0">
                  <a:solidFill>
                    <a:srgbClr val="F3E9DC"/>
                  </a:solidFill>
                  <a:latin typeface="Arial"/>
                  <a:ea typeface="Arial"/>
                  <a:cs typeface="Arial"/>
                  <a:sym typeface="Arial"/>
                </a:rPr>
                <a:t>¿Qué necesita para…</a:t>
              </a:r>
            </a:p>
            <a:p>
              <a:pPr marL="0" marR="0" lvl="0" indent="0" algn="ctr"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800"/>
                <a:buFont typeface="Arial"/>
                <a:buNone/>
              </a:pPr>
              <a:r>
                <a:rPr lang="es-ES_tradnl" sz="1700" b="0" i="0" u="none" strike="noStrike" cap="none" noProof="0" dirty="0">
                  <a:solidFill>
                    <a:srgbClr val="F3E9DC"/>
                  </a:solidFill>
                  <a:latin typeface="Arial"/>
                  <a:ea typeface="Arial"/>
                  <a:cs typeface="Arial"/>
                  <a:sym typeface="Arial"/>
                </a:rPr>
                <a:t>Definir con más detalle cómo se ve la inclusión en los sitios de ECE. Abordar elementos como:</a:t>
              </a:r>
            </a:p>
            <a:p>
              <a:pPr marL="457200" marR="0" lvl="0" indent="-342900" algn="l" rtl="0">
                <a:lnSpc>
                  <a:spcPct val="90000"/>
                </a:lnSpc>
                <a:spcBef>
                  <a:spcPts val="0"/>
                </a:spcBef>
                <a:spcAft>
                  <a:spcPts val="0"/>
                </a:spcAft>
                <a:buClr>
                  <a:srgbClr val="F3E9DC"/>
                </a:buClr>
                <a:buSzPts val="1800"/>
                <a:buFont typeface="Arial"/>
                <a:buChar char="●"/>
              </a:pPr>
              <a:r>
                <a:rPr lang="es-ES_tradnl" sz="1700" b="0" i="0" u="none" strike="noStrike" cap="none" noProof="0" dirty="0">
                  <a:solidFill>
                    <a:srgbClr val="F3E9DC"/>
                  </a:solidFill>
                  <a:latin typeface="Arial"/>
                  <a:ea typeface="Arial"/>
                  <a:cs typeface="Arial"/>
                  <a:sym typeface="Arial"/>
                </a:rPr>
                <a:t>Tamaño de la clase</a:t>
              </a:r>
            </a:p>
            <a:p>
              <a:pPr marL="457200" marR="0" lvl="0" indent="-342900" algn="l" rtl="0">
                <a:lnSpc>
                  <a:spcPct val="90000"/>
                </a:lnSpc>
                <a:spcBef>
                  <a:spcPts val="0"/>
                </a:spcBef>
                <a:spcAft>
                  <a:spcPts val="0"/>
                </a:spcAft>
                <a:buClr>
                  <a:srgbClr val="F3E9DC"/>
                </a:buClr>
                <a:buSzPts val="1800"/>
                <a:buFont typeface="Arial"/>
                <a:buChar char="●"/>
              </a:pPr>
              <a:r>
                <a:rPr lang="es-ES_tradnl" sz="1700" dirty="0">
                  <a:solidFill>
                    <a:srgbClr val="F3E9DC"/>
                  </a:solidFill>
                </a:rPr>
                <a:t>P</a:t>
              </a:r>
              <a:r>
                <a:rPr lang="es-ES_tradnl" sz="1700" b="0" i="0" u="none" strike="noStrike" cap="none" noProof="0" dirty="0">
                  <a:solidFill>
                    <a:srgbClr val="F3E9DC"/>
                  </a:solidFill>
                  <a:latin typeface="Arial"/>
                  <a:ea typeface="Arial"/>
                  <a:cs typeface="Arial"/>
                  <a:sym typeface="Arial"/>
                </a:rPr>
                <a:t>roporciones</a:t>
              </a:r>
            </a:p>
            <a:p>
              <a:pPr marL="457200" marR="0" lvl="0" indent="-342900" algn="l" rtl="0">
                <a:lnSpc>
                  <a:spcPct val="90000"/>
                </a:lnSpc>
                <a:spcBef>
                  <a:spcPts val="0"/>
                </a:spcBef>
                <a:spcAft>
                  <a:spcPts val="0"/>
                </a:spcAft>
                <a:buClr>
                  <a:srgbClr val="F3E9DC"/>
                </a:buClr>
                <a:buSzPts val="1800"/>
                <a:buFont typeface="Arial"/>
                <a:buChar char="●"/>
              </a:pPr>
              <a:r>
                <a:rPr lang="es-ES_tradnl" sz="1700" b="0" i="0" u="none" strike="noStrike" cap="none" noProof="0" dirty="0">
                  <a:solidFill>
                    <a:srgbClr val="F3E9DC"/>
                  </a:solidFill>
                  <a:latin typeface="Arial"/>
                  <a:ea typeface="Arial"/>
                  <a:cs typeface="Arial"/>
                  <a:sym typeface="Arial"/>
                </a:rPr>
                <a:t>Diseño instruccional</a:t>
              </a:r>
            </a:p>
            <a:p>
              <a:pPr marL="457200" marR="0" lvl="0" indent="-342900" algn="l" rtl="0">
                <a:lnSpc>
                  <a:spcPct val="90000"/>
                </a:lnSpc>
                <a:spcBef>
                  <a:spcPts val="0"/>
                </a:spcBef>
                <a:spcAft>
                  <a:spcPts val="0"/>
                </a:spcAft>
                <a:buClr>
                  <a:srgbClr val="F3E9DC"/>
                </a:buClr>
                <a:buSzPts val="1800"/>
                <a:buFont typeface="Arial"/>
                <a:buChar char="●"/>
              </a:pPr>
              <a:r>
                <a:rPr lang="es-ES_tradnl" sz="1700" b="0" i="0" u="none" strike="noStrike" cap="none" noProof="0" dirty="0">
                  <a:solidFill>
                    <a:srgbClr val="F3E9DC"/>
                  </a:solidFill>
                  <a:latin typeface="Arial"/>
                  <a:ea typeface="Arial"/>
                  <a:cs typeface="Arial"/>
                  <a:sym typeface="Arial"/>
                </a:rPr>
                <a:t>Especialización in situ</a:t>
              </a:r>
            </a:p>
            <a:p>
              <a:pPr marL="0" marR="0" lvl="0" indent="0" algn="l" rtl="0">
                <a:lnSpc>
                  <a:spcPct val="90000"/>
                </a:lnSpc>
                <a:spcBef>
                  <a:spcPts val="0"/>
                </a:spcBef>
                <a:spcAft>
                  <a:spcPts val="0"/>
                </a:spcAft>
                <a:buClr>
                  <a:schemeClr val="lt1"/>
                </a:buClr>
                <a:buSzPts val="1800"/>
                <a:buFont typeface="Arial"/>
                <a:buNone/>
              </a:pPr>
              <a:endParaRPr lang="es-ES_tradnl" sz="1700" b="0" i="0" u="none" strike="noStrike" cap="none" noProof="0" dirty="0">
                <a:solidFill>
                  <a:srgbClr val="F3E9DC"/>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1800"/>
                <a:buFont typeface="Arial"/>
                <a:buNone/>
              </a:pPr>
              <a:endParaRPr lang="es-ES_tradnl" sz="1700" b="1" i="0" u="none" strike="noStrike" cap="none" noProof="0" dirty="0">
                <a:solidFill>
                  <a:srgbClr val="F3E9DC"/>
                </a:solidFill>
                <a:latin typeface="Arial"/>
                <a:ea typeface="Arial"/>
                <a:cs typeface="Arial"/>
                <a:sym typeface="Arial"/>
              </a:endParaRPr>
            </a:p>
          </p:txBody>
        </p:sp>
        <p:sp>
          <p:nvSpPr>
            <p:cNvPr id="349" name="Google Shape;349;g3b7ae00be01_2_68"/>
            <p:cNvSpPr/>
            <p:nvPr/>
          </p:nvSpPr>
          <p:spPr>
            <a:xfrm>
              <a:off x="4778150" y="2387198"/>
              <a:ext cx="2630400" cy="412200"/>
            </a:xfrm>
            <a:prstGeom prst="rect">
              <a:avLst/>
            </a:prstGeom>
            <a:solidFill>
              <a:srgbClr val="14A78D"/>
            </a:soli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350" name="Google Shape;350;g3b7ae00be01_2_68"/>
            <p:cNvSpPr txBox="1"/>
            <p:nvPr/>
          </p:nvSpPr>
          <p:spPr>
            <a:xfrm>
              <a:off x="4778156" y="2398871"/>
              <a:ext cx="2630400" cy="412200"/>
            </a:xfrm>
            <a:prstGeom prst="rect">
              <a:avLst/>
            </a:prstGeom>
            <a:solidFill>
              <a:srgbClr val="FF9508"/>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1" i="0" u="none" strike="noStrike" cap="none" noProof="0" dirty="0">
                  <a:solidFill>
                    <a:srgbClr val="F3E9DC"/>
                  </a:solidFill>
                  <a:latin typeface="Arial"/>
                  <a:ea typeface="Arial"/>
                  <a:cs typeface="Arial"/>
                  <a:sym typeface="Arial"/>
                </a:rPr>
                <a:t>¿Qué necesitamos?</a:t>
              </a:r>
              <a:endParaRPr lang="es-ES_tradnl" sz="1400" b="1" i="0" u="none" strike="noStrike" cap="none" noProof="0" dirty="0">
                <a:solidFill>
                  <a:srgbClr val="F3E9DC"/>
                </a:solidFill>
                <a:latin typeface="Arial"/>
                <a:ea typeface="Arial"/>
                <a:cs typeface="Arial"/>
                <a:sym typeface="Arial"/>
              </a:endParaRPr>
            </a:p>
          </p:txBody>
        </p:sp>
        <p:sp>
          <p:nvSpPr>
            <p:cNvPr id="351" name="Google Shape;351;g3b7ae00be01_2_68"/>
            <p:cNvSpPr/>
            <p:nvPr/>
          </p:nvSpPr>
          <p:spPr>
            <a:xfrm>
              <a:off x="4504525" y="1973577"/>
              <a:ext cx="1591500" cy="18726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352" name="Google Shape;352;g3b7ae00be01_2_68"/>
            <p:cNvSpPr/>
            <p:nvPr/>
          </p:nvSpPr>
          <p:spPr>
            <a:xfrm>
              <a:off x="1321575" y="2032738"/>
              <a:ext cx="4774500" cy="17934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grpSp>
      <p:pic>
        <p:nvPicPr>
          <p:cNvPr id="353" name="Google Shape;353;g3b7ae00be01_2_68" title="ecesf-logo-small-white.png"/>
          <p:cNvPicPr preferRelativeResize="0"/>
          <p:nvPr/>
        </p:nvPicPr>
        <p:blipFill rotWithShape="1">
          <a:blip r:embed="rId3">
            <a:alphaModFix/>
          </a:blip>
          <a:srcRect/>
          <a:stretch/>
        </p:blipFill>
        <p:spPr>
          <a:xfrm>
            <a:off x="10882247" y="11"/>
            <a:ext cx="1309747" cy="699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b7701c220a_2_0"/>
          <p:cNvSpPr txBox="1"/>
          <p:nvPr/>
        </p:nvSpPr>
        <p:spPr>
          <a:xfrm>
            <a:off x="210700" y="1191375"/>
            <a:ext cx="11756700" cy="521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1200"/>
              <a:buFont typeface="Arial"/>
              <a:buNone/>
            </a:pPr>
            <a:endParaRPr lang="es-ES_tradnl" sz="1200" b="1" i="0" u="none" strike="noStrike" cap="none" noProof="0" dirty="0">
              <a:solidFill>
                <a:schemeClr val="lt1"/>
              </a:solidFill>
              <a:latin typeface="Arial"/>
              <a:ea typeface="Arial"/>
              <a:cs typeface="Arial"/>
              <a:sym typeface="Arial"/>
            </a:endParaRPr>
          </a:p>
          <a:p>
            <a:pPr marL="457200" marR="0" lvl="0" indent="-425450" algn="l" rtl="0">
              <a:lnSpc>
                <a:spcPct val="100000"/>
              </a:lnSpc>
              <a:spcBef>
                <a:spcPts val="1000"/>
              </a:spcBef>
              <a:spcAft>
                <a:spcPts val="0"/>
              </a:spcAft>
              <a:buClr>
                <a:srgbClr val="F3E9DC"/>
              </a:buClr>
              <a:buSzPts val="3500"/>
              <a:buFont typeface="Arial"/>
              <a:buChar char="●"/>
            </a:pPr>
            <a:r>
              <a:rPr lang="es-ES_tradnl" sz="3500" b="1" i="0" u="none" strike="noStrike" cap="none" noProof="0" dirty="0">
                <a:solidFill>
                  <a:srgbClr val="F3E9DC"/>
                </a:solidFill>
                <a:latin typeface="Arial"/>
                <a:ea typeface="Arial"/>
                <a:cs typeface="Arial"/>
                <a:sym typeface="Arial"/>
              </a:rPr>
              <a:t>¿Qué queremos llevar a la sesión de defensa?</a:t>
            </a:r>
          </a:p>
          <a:p>
            <a:pPr marL="0" marR="0" lvl="0" indent="0" algn="l" rtl="0">
              <a:lnSpc>
                <a:spcPct val="100000"/>
              </a:lnSpc>
              <a:spcBef>
                <a:spcPts val="1000"/>
              </a:spcBef>
              <a:spcAft>
                <a:spcPts val="0"/>
              </a:spcAft>
              <a:buClr>
                <a:srgbClr val="000000"/>
              </a:buClr>
              <a:buSzPts val="3500"/>
              <a:buFont typeface="Arial"/>
              <a:buNone/>
            </a:pPr>
            <a:endParaRPr lang="es-ES_tradnl" sz="3500" b="1" i="0" u="none" strike="noStrike" cap="none" noProof="0" dirty="0">
              <a:solidFill>
                <a:srgbClr val="F3E9DC"/>
              </a:solidFill>
              <a:latin typeface="Arial"/>
              <a:ea typeface="Arial"/>
              <a:cs typeface="Arial"/>
              <a:sym typeface="Arial"/>
            </a:endParaRPr>
          </a:p>
          <a:p>
            <a:pPr marL="457200" marR="0" lvl="0" indent="-425450" algn="l" rtl="0">
              <a:lnSpc>
                <a:spcPct val="100000"/>
              </a:lnSpc>
              <a:spcBef>
                <a:spcPts val="1000"/>
              </a:spcBef>
              <a:spcAft>
                <a:spcPts val="0"/>
              </a:spcAft>
              <a:buClr>
                <a:srgbClr val="F3E9DC"/>
              </a:buClr>
              <a:buSzPts val="3500"/>
              <a:buFont typeface="Arial"/>
              <a:buChar char="●"/>
            </a:pPr>
            <a:r>
              <a:rPr lang="es-ES_tradnl" sz="3500" b="1" i="0" u="none" strike="noStrike" cap="none" noProof="0" dirty="0">
                <a:solidFill>
                  <a:srgbClr val="F3E9DC"/>
                </a:solidFill>
                <a:latin typeface="Arial"/>
                <a:ea typeface="Arial"/>
                <a:cs typeface="Arial"/>
                <a:sym typeface="Arial"/>
              </a:rPr>
              <a:t>¿Quiénes son los principales agentes de cambio o aliados a quienes queremos dirigirnos?</a:t>
            </a:r>
          </a:p>
          <a:p>
            <a:pPr marL="0" marR="0" lvl="0" indent="0" algn="l" rtl="0">
              <a:lnSpc>
                <a:spcPct val="100000"/>
              </a:lnSpc>
              <a:spcBef>
                <a:spcPts val="1000"/>
              </a:spcBef>
              <a:spcAft>
                <a:spcPts val="0"/>
              </a:spcAft>
              <a:buClr>
                <a:srgbClr val="000000"/>
              </a:buClr>
              <a:buSzPts val="3500"/>
              <a:buFont typeface="Arial"/>
              <a:buNone/>
            </a:pPr>
            <a:endParaRPr lang="es-ES_tradnl" sz="3500" b="1" i="0" u="none" strike="noStrike" cap="none" noProof="0" dirty="0">
              <a:solidFill>
                <a:srgbClr val="F3E9DC"/>
              </a:solidFill>
              <a:latin typeface="Arial"/>
              <a:ea typeface="Arial"/>
              <a:cs typeface="Arial"/>
              <a:sym typeface="Arial"/>
            </a:endParaRPr>
          </a:p>
          <a:p>
            <a:pPr marL="457200" marR="0" lvl="0" indent="-425450" algn="l" rtl="0">
              <a:lnSpc>
                <a:spcPct val="100000"/>
              </a:lnSpc>
              <a:spcBef>
                <a:spcPts val="1000"/>
              </a:spcBef>
              <a:spcAft>
                <a:spcPts val="0"/>
              </a:spcAft>
              <a:buClr>
                <a:srgbClr val="F3E9DC"/>
              </a:buClr>
              <a:buSzPts val="3500"/>
              <a:buFont typeface="Arial"/>
              <a:buChar char="●"/>
            </a:pPr>
            <a:r>
              <a:rPr lang="es-ES_tradnl" sz="3500" b="1" i="0" u="none" strike="noStrike" cap="none" noProof="0" dirty="0">
                <a:solidFill>
                  <a:srgbClr val="F3E9DC"/>
                </a:solidFill>
                <a:latin typeface="Arial"/>
                <a:ea typeface="Arial"/>
                <a:cs typeface="Arial"/>
                <a:sym typeface="Arial"/>
              </a:rPr>
              <a:t>¿Qué más quiere hacer o saber?</a:t>
            </a:r>
          </a:p>
          <a:p>
            <a:pPr marL="0" marR="0" lvl="0" indent="0" algn="l" rtl="0">
              <a:lnSpc>
                <a:spcPct val="100000"/>
              </a:lnSpc>
              <a:spcBef>
                <a:spcPts val="1000"/>
              </a:spcBef>
              <a:spcAft>
                <a:spcPts val="0"/>
              </a:spcAft>
              <a:buClr>
                <a:srgbClr val="000000"/>
              </a:buClr>
              <a:buSzPts val="3500"/>
              <a:buFont typeface="Arial"/>
              <a:buNone/>
            </a:pPr>
            <a:endParaRPr lang="es-ES_tradnl" sz="3500" b="1" i="0" u="none" strike="noStrike" cap="none" noProof="0" dirty="0">
              <a:solidFill>
                <a:schemeClr val="lt1"/>
              </a:solidFill>
              <a:latin typeface="Arial"/>
              <a:ea typeface="Arial"/>
              <a:cs typeface="Arial"/>
              <a:sym typeface="Arial"/>
            </a:endParaRPr>
          </a:p>
        </p:txBody>
      </p:sp>
      <p:sp>
        <p:nvSpPr>
          <p:cNvPr id="359" name="Google Shape;359;g3b7701c220a_2_0"/>
          <p:cNvSpPr txBox="1">
            <a:spLocks noGrp="1"/>
          </p:cNvSpPr>
          <p:nvPr>
            <p:ph type="title"/>
          </p:nvPr>
        </p:nvSpPr>
        <p:spPr>
          <a:xfrm>
            <a:off x="7725" y="185444"/>
            <a:ext cx="12110100" cy="927300"/>
          </a:xfrm>
          <a:prstGeom prst="rect">
            <a:avLst/>
          </a:prstGeom>
          <a:solidFill>
            <a:srgbClr val="F3E9DC"/>
          </a:solid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4600" b="1" noProof="0" dirty="0">
                <a:solidFill>
                  <a:srgbClr val="073763"/>
                </a:solidFill>
              </a:rPr>
              <a:t>Prioridades para la Defensa</a:t>
            </a:r>
          </a:p>
          <a:p>
            <a:pPr marL="0" lvl="0" indent="0" algn="ctr" rtl="0">
              <a:lnSpc>
                <a:spcPct val="100000"/>
              </a:lnSpc>
              <a:spcBef>
                <a:spcPts val="1000"/>
              </a:spcBef>
              <a:spcAft>
                <a:spcPts val="0"/>
              </a:spcAft>
              <a:buSzPts val="3700"/>
              <a:buNone/>
            </a:pPr>
            <a:endParaRPr lang="es-ES_tradnl" sz="4300" b="1" noProof="0" dirty="0">
              <a:solidFill>
                <a:srgbClr val="073763"/>
              </a:solidFill>
            </a:endParaRPr>
          </a:p>
        </p:txBody>
      </p:sp>
      <p:pic>
        <p:nvPicPr>
          <p:cNvPr id="360" name="Google Shape;360;g3b7701c220a_2_0"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C24E5B36-A343-7F6C-AEBC-0A974E560BC3}"/>
            </a:ext>
          </a:extLst>
        </p:cNvPr>
        <p:cNvGrpSpPr/>
        <p:nvPr/>
      </p:nvGrpSpPr>
      <p:grpSpPr>
        <a:xfrm>
          <a:off x="0" y="0"/>
          <a:ext cx="0" cy="0"/>
          <a:chOff x="0" y="0"/>
          <a:chExt cx="0" cy="0"/>
        </a:xfrm>
      </p:grpSpPr>
      <p:sp>
        <p:nvSpPr>
          <p:cNvPr id="176" name="Google Shape;176;g3b9506aadcf_0_0">
            <a:extLst>
              <a:ext uri="{FF2B5EF4-FFF2-40B4-BE49-F238E27FC236}">
                <a16:creationId xmlns:a16="http://schemas.microsoft.com/office/drawing/2014/main" id="{114B2C7B-2C5E-5803-F416-1EF4DD737290}"/>
              </a:ext>
            </a:extLst>
          </p:cNvPr>
          <p:cNvSpPr/>
          <p:nvPr/>
        </p:nvSpPr>
        <p:spPr>
          <a:xfrm>
            <a:off x="15475" y="145324"/>
            <a:ext cx="12161100" cy="927000"/>
          </a:xfrm>
          <a:prstGeom prst="rect">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pic>
        <p:nvPicPr>
          <p:cNvPr id="177" name="Google Shape;177;g3b9506aadcf_0_0" title="ecesf-logo-small-white.png">
            <a:extLst>
              <a:ext uri="{FF2B5EF4-FFF2-40B4-BE49-F238E27FC236}">
                <a16:creationId xmlns:a16="http://schemas.microsoft.com/office/drawing/2014/main" id="{C0890D3F-F048-E583-30E8-71C60327D2FF}"/>
              </a:ext>
            </a:extLst>
          </p:cNvPr>
          <p:cNvPicPr preferRelativeResize="0"/>
          <p:nvPr/>
        </p:nvPicPr>
        <p:blipFill rotWithShape="1">
          <a:blip r:embed="rId3">
            <a:alphaModFix/>
          </a:blip>
          <a:srcRect/>
          <a:stretch/>
        </p:blipFill>
        <p:spPr>
          <a:xfrm>
            <a:off x="10844622" y="6115086"/>
            <a:ext cx="1309747" cy="699001"/>
          </a:xfrm>
          <a:prstGeom prst="rect">
            <a:avLst/>
          </a:prstGeom>
          <a:noFill/>
          <a:ln>
            <a:noFill/>
          </a:ln>
        </p:spPr>
      </p:pic>
      <p:sp>
        <p:nvSpPr>
          <p:cNvPr id="178" name="Google Shape;178;g3b9506aadcf_0_0">
            <a:extLst>
              <a:ext uri="{FF2B5EF4-FFF2-40B4-BE49-F238E27FC236}">
                <a16:creationId xmlns:a16="http://schemas.microsoft.com/office/drawing/2014/main" id="{9B8ED2A1-0662-FB60-869B-2CA93AF07821}"/>
              </a:ext>
            </a:extLst>
          </p:cNvPr>
          <p:cNvSpPr txBox="1"/>
          <p:nvPr/>
        </p:nvSpPr>
        <p:spPr>
          <a:xfrm>
            <a:off x="6034775" y="1147850"/>
            <a:ext cx="5927700" cy="5425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ECESF</a:t>
            </a:r>
          </a:p>
          <a:p>
            <a:pPr marL="0" marR="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Código QR para actualizaciones de ECESF con la presentación de hoy (los comentarios incluyen enlaces adicionales) y conversaciones anteriores de ECESF.</a:t>
            </a:r>
          </a:p>
          <a:p>
            <a:pPr marL="0" marR="0" lvl="0" indent="0" algn="l" rtl="0">
              <a:lnSpc>
                <a:spcPct val="150000"/>
              </a:lnSpc>
              <a:spcBef>
                <a:spcPts val="0"/>
              </a:spcBef>
              <a:spcAft>
                <a:spcPts val="0"/>
              </a:spcAft>
              <a:buNone/>
            </a:pPr>
            <a:endParaRPr lang="es-ES_tradnl" sz="2500" b="1" i="0" u="none" strike="noStrike" cap="none" noProof="0" dirty="0">
              <a:solidFill>
                <a:srgbClr val="F3E9DC"/>
              </a:solidFill>
              <a:latin typeface="Book Antiqua"/>
              <a:ea typeface="Book Antiqua"/>
              <a:cs typeface="Book Antiqua"/>
              <a:sym typeface="Book Antiqua"/>
            </a:endParaRPr>
          </a:p>
          <a:p>
            <a:pPr marL="457200" marR="0" lvl="0" indent="0" algn="l" rtl="0">
              <a:lnSpc>
                <a:spcPct val="150000"/>
              </a:lnSpc>
              <a:spcBef>
                <a:spcPts val="0"/>
              </a:spcBef>
              <a:spcAft>
                <a:spcPts val="0"/>
              </a:spcAft>
              <a:buNone/>
            </a:pPr>
            <a:endParaRPr lang="es-ES_tradnl" sz="2500" b="1" i="0" u="none" strike="noStrike" cap="none" noProof="0" dirty="0">
              <a:solidFill>
                <a:srgbClr val="F3E9D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800"/>
              <a:buFont typeface="Arial"/>
              <a:buNone/>
            </a:pPr>
            <a:endParaRPr lang="es-ES_tradnl" sz="1800" b="1" i="0" u="none" strike="noStrike" cap="none" noProof="0" dirty="0">
              <a:solidFill>
                <a:srgbClr val="F3E9DC"/>
              </a:solidFill>
              <a:latin typeface="Arial"/>
              <a:ea typeface="Arial"/>
              <a:cs typeface="Arial"/>
              <a:sym typeface="Arial"/>
            </a:endParaRPr>
          </a:p>
        </p:txBody>
      </p:sp>
      <p:sp>
        <p:nvSpPr>
          <p:cNvPr id="179" name="Google Shape;179;g3b9506aadcf_0_0">
            <a:extLst>
              <a:ext uri="{FF2B5EF4-FFF2-40B4-BE49-F238E27FC236}">
                <a16:creationId xmlns:a16="http://schemas.microsoft.com/office/drawing/2014/main" id="{F21D02F4-8E3F-5BE0-18FB-9B92BC7C8283}"/>
              </a:ext>
            </a:extLst>
          </p:cNvPr>
          <p:cNvSpPr txBox="1">
            <a:spLocks noGrp="1"/>
          </p:cNvSpPr>
          <p:nvPr>
            <p:ph type="title"/>
          </p:nvPr>
        </p:nvSpPr>
        <p:spPr>
          <a:xfrm>
            <a:off x="0" y="58003"/>
            <a:ext cx="12110100" cy="92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5700" b="1" noProof="0" dirty="0">
                <a:solidFill>
                  <a:srgbClr val="126082"/>
                </a:solidFill>
              </a:rPr>
              <a:t>Recursos de la Presentación</a:t>
            </a:r>
            <a:endParaRPr lang="es-ES_tradnl" sz="4300" b="1" noProof="0" dirty="0">
              <a:solidFill>
                <a:srgbClr val="126082"/>
              </a:solidFill>
            </a:endParaRPr>
          </a:p>
        </p:txBody>
      </p:sp>
      <p:sp>
        <p:nvSpPr>
          <p:cNvPr id="180" name="Google Shape;180;g3b9506aadcf_0_0">
            <a:extLst>
              <a:ext uri="{FF2B5EF4-FFF2-40B4-BE49-F238E27FC236}">
                <a16:creationId xmlns:a16="http://schemas.microsoft.com/office/drawing/2014/main" id="{D6D23802-8ED6-A84F-4591-B279C526C1B3}"/>
              </a:ext>
            </a:extLst>
          </p:cNvPr>
          <p:cNvSpPr txBox="1"/>
          <p:nvPr/>
        </p:nvSpPr>
        <p:spPr>
          <a:xfrm>
            <a:off x="157650" y="1127475"/>
            <a:ext cx="5836500" cy="5532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Grupo de trabajo sobre EIIE</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El código QR de la presentación completa y el informe oficial del grupo de </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trabajo sobre EIIE se encuentran </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integrados en parte inferior de su</a:t>
            </a: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Infografía:</a:t>
            </a:r>
          </a:p>
          <a:p>
            <a:pPr marL="0" lvl="0" indent="0" algn="l" rtl="0">
              <a:lnSpc>
                <a:spcPct val="150000"/>
              </a:lnSpc>
              <a:spcBef>
                <a:spcPts val="0"/>
              </a:spcBef>
              <a:spcAft>
                <a:spcPts val="0"/>
              </a:spcAft>
              <a:buNone/>
            </a:pPr>
            <a:endParaRPr lang="es-ES_tradnl" sz="2500" b="1" i="1" noProof="0" dirty="0">
              <a:solidFill>
                <a:srgbClr val="F3E9DC"/>
              </a:solidFill>
              <a:latin typeface="Book Antiqua"/>
              <a:ea typeface="Book Antiqua"/>
              <a:cs typeface="Book Antiqua"/>
              <a:sym typeface="Book Antiqua"/>
            </a:endParaRP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Plataforma de Políticas </a:t>
            </a: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del CPAC:</a:t>
            </a:r>
            <a:endParaRPr lang="es-ES_tradnl" sz="2800" noProof="0" dirty="0">
              <a:solidFill>
                <a:schemeClr val="dk1"/>
              </a:solidFill>
            </a:endParaRPr>
          </a:p>
        </p:txBody>
      </p:sp>
      <p:pic>
        <p:nvPicPr>
          <p:cNvPr id="181" name="Google Shape;181;g3b9506aadcf_0_0">
            <a:extLst>
              <a:ext uri="{FF2B5EF4-FFF2-40B4-BE49-F238E27FC236}">
                <a16:creationId xmlns:a16="http://schemas.microsoft.com/office/drawing/2014/main" id="{20F23EFB-0C35-0C40-1DFA-F94E94347C39}"/>
              </a:ext>
            </a:extLst>
          </p:cNvPr>
          <p:cNvPicPr preferRelativeResize="0"/>
          <p:nvPr/>
        </p:nvPicPr>
        <p:blipFill>
          <a:blip r:embed="rId4">
            <a:alphaModFix/>
          </a:blip>
          <a:stretch>
            <a:fillRect/>
          </a:stretch>
        </p:blipFill>
        <p:spPr>
          <a:xfrm>
            <a:off x="3811955" y="2411277"/>
            <a:ext cx="1655125" cy="1640700"/>
          </a:xfrm>
          <a:prstGeom prst="rect">
            <a:avLst/>
          </a:prstGeom>
          <a:noFill/>
          <a:ln>
            <a:noFill/>
          </a:ln>
        </p:spPr>
      </p:pic>
      <p:pic>
        <p:nvPicPr>
          <p:cNvPr id="182" name="Google Shape;182;g3b9506aadcf_0_0" title="SFCPAC 2026 Policy Link QR.png">
            <a:extLst>
              <a:ext uri="{FF2B5EF4-FFF2-40B4-BE49-F238E27FC236}">
                <a16:creationId xmlns:a16="http://schemas.microsoft.com/office/drawing/2014/main" id="{A37D49FD-760D-F4A0-6CF8-2E61FB20E6AA}"/>
              </a:ext>
            </a:extLst>
          </p:cNvPr>
          <p:cNvPicPr preferRelativeResize="0"/>
          <p:nvPr/>
        </p:nvPicPr>
        <p:blipFill>
          <a:blip r:embed="rId5">
            <a:alphaModFix/>
          </a:blip>
          <a:stretch>
            <a:fillRect/>
          </a:stretch>
        </p:blipFill>
        <p:spPr>
          <a:xfrm>
            <a:off x="3771329" y="4805955"/>
            <a:ext cx="1655126" cy="1655126"/>
          </a:xfrm>
          <a:prstGeom prst="rect">
            <a:avLst/>
          </a:prstGeom>
          <a:noFill/>
          <a:ln>
            <a:noFill/>
          </a:ln>
        </p:spPr>
      </p:pic>
      <p:pic>
        <p:nvPicPr>
          <p:cNvPr id="183" name="Google Shape;183;g3b9506aadcf_0_0" title="Untitled design(1).png">
            <a:extLst>
              <a:ext uri="{FF2B5EF4-FFF2-40B4-BE49-F238E27FC236}">
                <a16:creationId xmlns:a16="http://schemas.microsoft.com/office/drawing/2014/main" id="{7F855307-FA7C-C11B-2CB4-AB103EA1B356}"/>
              </a:ext>
            </a:extLst>
          </p:cNvPr>
          <p:cNvPicPr preferRelativeResize="0"/>
          <p:nvPr/>
        </p:nvPicPr>
        <p:blipFill>
          <a:blip r:embed="rId6">
            <a:alphaModFix/>
          </a:blip>
          <a:stretch>
            <a:fillRect/>
          </a:stretch>
        </p:blipFill>
        <p:spPr>
          <a:xfrm>
            <a:off x="7900266" y="4305730"/>
            <a:ext cx="1808599" cy="1808599"/>
          </a:xfrm>
          <a:prstGeom prst="rect">
            <a:avLst/>
          </a:prstGeom>
          <a:noFill/>
          <a:ln>
            <a:noFill/>
          </a:ln>
        </p:spPr>
      </p:pic>
      <p:cxnSp>
        <p:nvCxnSpPr>
          <p:cNvPr id="184" name="Google Shape;184;g3b9506aadcf_0_0">
            <a:extLst>
              <a:ext uri="{FF2B5EF4-FFF2-40B4-BE49-F238E27FC236}">
                <a16:creationId xmlns:a16="http://schemas.microsoft.com/office/drawing/2014/main" id="{C4F4F517-5FA7-0662-6BBD-935912F8A968}"/>
              </a:ext>
            </a:extLst>
          </p:cNvPr>
          <p:cNvCxnSpPr/>
          <p:nvPr/>
        </p:nvCxnSpPr>
        <p:spPr>
          <a:xfrm>
            <a:off x="5932425" y="1719350"/>
            <a:ext cx="23700" cy="4242000"/>
          </a:xfrm>
          <a:prstGeom prst="straightConnector1">
            <a:avLst/>
          </a:prstGeom>
          <a:noFill/>
          <a:ln w="19050" cap="flat" cmpd="sng">
            <a:solidFill>
              <a:srgbClr val="F3E9DC"/>
            </a:solidFill>
            <a:prstDash val="solid"/>
            <a:round/>
            <a:headEnd type="none" w="med" len="med"/>
            <a:tailEnd type="none" w="med" len="med"/>
          </a:ln>
        </p:spPr>
      </p:cxnSp>
    </p:spTree>
    <p:extLst>
      <p:ext uri="{BB962C8B-B14F-4D97-AF65-F5344CB8AC3E}">
        <p14:creationId xmlns:p14="http://schemas.microsoft.com/office/powerpoint/2010/main" val="373520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b9506aadcf_0_0"/>
          <p:cNvSpPr/>
          <p:nvPr/>
        </p:nvSpPr>
        <p:spPr>
          <a:xfrm>
            <a:off x="15475" y="145324"/>
            <a:ext cx="12161100" cy="927000"/>
          </a:xfrm>
          <a:prstGeom prst="rect">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pic>
        <p:nvPicPr>
          <p:cNvPr id="177" name="Google Shape;177;g3b9506aadcf_0_0"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
        <p:nvSpPr>
          <p:cNvPr id="178" name="Google Shape;178;g3b9506aadcf_0_0"/>
          <p:cNvSpPr txBox="1"/>
          <p:nvPr/>
        </p:nvSpPr>
        <p:spPr>
          <a:xfrm>
            <a:off x="6034775" y="1147850"/>
            <a:ext cx="5927700" cy="5425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ECESF</a:t>
            </a:r>
          </a:p>
          <a:p>
            <a:pPr marL="0" marR="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Código QR para actualizaciones de ECESF con la presentación de hoy (los comentarios incluyen enlaces adicionales) y conversaciones anteriores de ECESF.</a:t>
            </a:r>
          </a:p>
          <a:p>
            <a:pPr marL="0" marR="0" lvl="0" indent="0" algn="l" rtl="0">
              <a:lnSpc>
                <a:spcPct val="150000"/>
              </a:lnSpc>
              <a:spcBef>
                <a:spcPts val="0"/>
              </a:spcBef>
              <a:spcAft>
                <a:spcPts val="0"/>
              </a:spcAft>
              <a:buNone/>
            </a:pPr>
            <a:endParaRPr lang="es-ES_tradnl" sz="2500" b="1" i="0" u="none" strike="noStrike" cap="none" noProof="0" dirty="0">
              <a:solidFill>
                <a:srgbClr val="F3E9DC"/>
              </a:solidFill>
              <a:latin typeface="Book Antiqua"/>
              <a:ea typeface="Book Antiqua"/>
              <a:cs typeface="Book Antiqua"/>
              <a:sym typeface="Book Antiqua"/>
            </a:endParaRPr>
          </a:p>
          <a:p>
            <a:pPr marL="457200" marR="0" lvl="0" indent="0" algn="l" rtl="0">
              <a:lnSpc>
                <a:spcPct val="150000"/>
              </a:lnSpc>
              <a:spcBef>
                <a:spcPts val="0"/>
              </a:spcBef>
              <a:spcAft>
                <a:spcPts val="0"/>
              </a:spcAft>
              <a:buNone/>
            </a:pPr>
            <a:endParaRPr lang="es-ES_tradnl" sz="2500" b="1" i="0" u="none" strike="noStrike" cap="none" noProof="0" dirty="0">
              <a:solidFill>
                <a:srgbClr val="F3E9D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800"/>
              <a:buFont typeface="Arial"/>
              <a:buNone/>
            </a:pPr>
            <a:endParaRPr lang="es-ES_tradnl" sz="1800" b="1" i="0" u="none" strike="noStrike" cap="none" noProof="0" dirty="0">
              <a:solidFill>
                <a:srgbClr val="F3E9DC"/>
              </a:solidFill>
              <a:latin typeface="Arial"/>
              <a:ea typeface="Arial"/>
              <a:cs typeface="Arial"/>
              <a:sym typeface="Arial"/>
            </a:endParaRPr>
          </a:p>
        </p:txBody>
      </p:sp>
      <p:sp>
        <p:nvSpPr>
          <p:cNvPr id="179" name="Google Shape;179;g3b9506aadcf_0_0"/>
          <p:cNvSpPr txBox="1">
            <a:spLocks noGrp="1"/>
          </p:cNvSpPr>
          <p:nvPr>
            <p:ph type="title"/>
          </p:nvPr>
        </p:nvSpPr>
        <p:spPr>
          <a:xfrm>
            <a:off x="0" y="58003"/>
            <a:ext cx="12110100" cy="92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5700" b="1" noProof="0" dirty="0">
                <a:solidFill>
                  <a:srgbClr val="126082"/>
                </a:solidFill>
              </a:rPr>
              <a:t>Recursos de la Presentación</a:t>
            </a:r>
            <a:endParaRPr lang="es-ES_tradnl" sz="4300" b="1" noProof="0" dirty="0">
              <a:solidFill>
                <a:srgbClr val="126082"/>
              </a:solidFill>
            </a:endParaRPr>
          </a:p>
        </p:txBody>
      </p:sp>
      <p:sp>
        <p:nvSpPr>
          <p:cNvPr id="180" name="Google Shape;180;g3b9506aadcf_0_0"/>
          <p:cNvSpPr txBox="1"/>
          <p:nvPr/>
        </p:nvSpPr>
        <p:spPr>
          <a:xfrm>
            <a:off x="157650" y="1127475"/>
            <a:ext cx="5836500" cy="5532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_tradnl" sz="2500" b="1" i="1" noProof="0" dirty="0">
                <a:solidFill>
                  <a:srgbClr val="F3E9DC"/>
                </a:solidFill>
                <a:latin typeface="Book Antiqua"/>
                <a:ea typeface="Book Antiqua"/>
                <a:cs typeface="Book Antiqua"/>
                <a:sym typeface="Book Antiqua"/>
              </a:rPr>
              <a:t>Grupo de trabajo sobre EIIE</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El código QR de la presentación completa y el informe oficial del grupo de </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trabajo sobre EIIE se encuentran </a:t>
            </a:r>
          </a:p>
          <a:p>
            <a:pPr marL="0" lvl="0" indent="0" algn="l" rtl="0">
              <a:lnSpc>
                <a:spcPct val="150000"/>
              </a:lnSpc>
              <a:spcBef>
                <a:spcPts val="0"/>
              </a:spcBef>
              <a:spcAft>
                <a:spcPts val="0"/>
              </a:spcAft>
              <a:buClr>
                <a:schemeClr val="dk1"/>
              </a:buClr>
              <a:buSzPts val="1100"/>
              <a:buFont typeface="Arial"/>
              <a:buNone/>
            </a:pPr>
            <a:r>
              <a:rPr lang="es-ES_tradnl" sz="1900" b="1" i="1" noProof="0" dirty="0">
                <a:solidFill>
                  <a:srgbClr val="F3E9DC"/>
                </a:solidFill>
                <a:latin typeface="Book Antiqua"/>
                <a:ea typeface="Book Antiqua"/>
                <a:cs typeface="Book Antiqua"/>
                <a:sym typeface="Book Antiqua"/>
              </a:rPr>
              <a:t>integrados en parte inferior de su</a:t>
            </a: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Infografía:</a:t>
            </a:r>
          </a:p>
          <a:p>
            <a:pPr marL="0" lvl="0" indent="0" algn="l" rtl="0">
              <a:lnSpc>
                <a:spcPct val="150000"/>
              </a:lnSpc>
              <a:spcBef>
                <a:spcPts val="0"/>
              </a:spcBef>
              <a:spcAft>
                <a:spcPts val="0"/>
              </a:spcAft>
              <a:buNone/>
            </a:pPr>
            <a:endParaRPr lang="es-ES_tradnl" sz="2500" b="1" i="1" noProof="0" dirty="0">
              <a:solidFill>
                <a:srgbClr val="F3E9DC"/>
              </a:solidFill>
              <a:latin typeface="Book Antiqua"/>
              <a:ea typeface="Book Antiqua"/>
              <a:cs typeface="Book Antiqua"/>
              <a:sym typeface="Book Antiqua"/>
            </a:endParaRP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Plataforma de políticas </a:t>
            </a:r>
          </a:p>
          <a:p>
            <a:pPr marL="0" lvl="0" indent="0" algn="l" rtl="0">
              <a:lnSpc>
                <a:spcPct val="150000"/>
              </a:lnSpc>
              <a:spcBef>
                <a:spcPts val="0"/>
              </a:spcBef>
              <a:spcAft>
                <a:spcPts val="0"/>
              </a:spcAft>
              <a:buClr>
                <a:schemeClr val="dk1"/>
              </a:buClr>
              <a:buSzPts val="1100"/>
              <a:buFont typeface="Arial"/>
              <a:buNone/>
            </a:pPr>
            <a:r>
              <a:rPr lang="es-ES_tradnl" sz="2500" b="1" i="1" noProof="0" dirty="0">
                <a:solidFill>
                  <a:srgbClr val="F3E9DC"/>
                </a:solidFill>
                <a:latin typeface="Book Antiqua"/>
                <a:ea typeface="Book Antiqua"/>
                <a:cs typeface="Book Antiqua"/>
                <a:sym typeface="Book Antiqua"/>
              </a:rPr>
              <a:t>del CPAC:</a:t>
            </a:r>
            <a:endParaRPr lang="es-ES_tradnl" sz="2800" noProof="0" dirty="0">
              <a:solidFill>
                <a:schemeClr val="dk1"/>
              </a:solidFill>
            </a:endParaRPr>
          </a:p>
        </p:txBody>
      </p:sp>
      <p:pic>
        <p:nvPicPr>
          <p:cNvPr id="181" name="Google Shape;181;g3b9506aadcf_0_0"/>
          <p:cNvPicPr preferRelativeResize="0"/>
          <p:nvPr/>
        </p:nvPicPr>
        <p:blipFill>
          <a:blip r:embed="rId4">
            <a:alphaModFix/>
          </a:blip>
          <a:stretch>
            <a:fillRect/>
          </a:stretch>
        </p:blipFill>
        <p:spPr>
          <a:xfrm>
            <a:off x="3811955" y="2411277"/>
            <a:ext cx="1655125" cy="1640700"/>
          </a:xfrm>
          <a:prstGeom prst="rect">
            <a:avLst/>
          </a:prstGeom>
          <a:noFill/>
          <a:ln>
            <a:noFill/>
          </a:ln>
        </p:spPr>
      </p:pic>
      <p:pic>
        <p:nvPicPr>
          <p:cNvPr id="182" name="Google Shape;182;g3b9506aadcf_0_0" title="SFCPAC 2026 Policy Link QR.png"/>
          <p:cNvPicPr preferRelativeResize="0"/>
          <p:nvPr/>
        </p:nvPicPr>
        <p:blipFill>
          <a:blip r:embed="rId5">
            <a:alphaModFix/>
          </a:blip>
          <a:stretch>
            <a:fillRect/>
          </a:stretch>
        </p:blipFill>
        <p:spPr>
          <a:xfrm>
            <a:off x="3771329" y="4805955"/>
            <a:ext cx="1655126" cy="1655126"/>
          </a:xfrm>
          <a:prstGeom prst="rect">
            <a:avLst/>
          </a:prstGeom>
          <a:noFill/>
          <a:ln>
            <a:noFill/>
          </a:ln>
        </p:spPr>
      </p:pic>
      <p:pic>
        <p:nvPicPr>
          <p:cNvPr id="183" name="Google Shape;183;g3b9506aadcf_0_0" title="Untitled design(1).png"/>
          <p:cNvPicPr preferRelativeResize="0"/>
          <p:nvPr/>
        </p:nvPicPr>
        <p:blipFill>
          <a:blip r:embed="rId6">
            <a:alphaModFix/>
          </a:blip>
          <a:stretch>
            <a:fillRect/>
          </a:stretch>
        </p:blipFill>
        <p:spPr>
          <a:xfrm>
            <a:off x="7900266" y="4305730"/>
            <a:ext cx="1808599" cy="1808599"/>
          </a:xfrm>
          <a:prstGeom prst="rect">
            <a:avLst/>
          </a:prstGeom>
          <a:noFill/>
          <a:ln>
            <a:noFill/>
          </a:ln>
        </p:spPr>
      </p:pic>
      <p:cxnSp>
        <p:nvCxnSpPr>
          <p:cNvPr id="184" name="Google Shape;184;g3b9506aadcf_0_0"/>
          <p:cNvCxnSpPr/>
          <p:nvPr/>
        </p:nvCxnSpPr>
        <p:spPr>
          <a:xfrm>
            <a:off x="5932425" y="1719350"/>
            <a:ext cx="23700" cy="4242000"/>
          </a:xfrm>
          <a:prstGeom prst="straightConnector1">
            <a:avLst/>
          </a:prstGeom>
          <a:noFill/>
          <a:ln w="19050" cap="flat" cmpd="sng">
            <a:solidFill>
              <a:srgbClr val="F3E9DC"/>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b7ae00be01_2_48"/>
          <p:cNvSpPr/>
          <p:nvPr/>
        </p:nvSpPr>
        <p:spPr>
          <a:xfrm>
            <a:off x="15475" y="145324"/>
            <a:ext cx="12161100" cy="927000"/>
          </a:xfrm>
          <a:prstGeom prst="rect">
            <a:avLst/>
          </a:prstGeom>
          <a:solidFill>
            <a:srgbClr val="F3E9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pic>
        <p:nvPicPr>
          <p:cNvPr id="190" name="Google Shape;190;g3b7ae00be01_2_48"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
        <p:nvSpPr>
          <p:cNvPr id="191" name="Google Shape;191;g3b7ae00be01_2_48"/>
          <p:cNvSpPr txBox="1"/>
          <p:nvPr/>
        </p:nvSpPr>
        <p:spPr>
          <a:xfrm>
            <a:off x="103025" y="1244102"/>
            <a:ext cx="11859300" cy="54252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50000"/>
              </a:lnSpc>
              <a:spcBef>
                <a:spcPts val="0"/>
              </a:spcBef>
              <a:spcAft>
                <a:spcPts val="0"/>
              </a:spcAft>
              <a:buClr>
                <a:srgbClr val="F3E9DC"/>
              </a:buClr>
              <a:buSzPts val="2500"/>
              <a:buFont typeface="Arial"/>
              <a:buAutoNum type="arabicPeriod"/>
            </a:pPr>
            <a:r>
              <a:rPr lang="es-ES_tradnl" sz="2400" b="1" i="1" u="none" strike="noStrike" cap="none" noProof="0" dirty="0">
                <a:solidFill>
                  <a:srgbClr val="F3E9DC"/>
                </a:solidFill>
                <a:latin typeface="Book Antiqua"/>
                <a:ea typeface="Book Antiqua"/>
                <a:cs typeface="Book Antiqua"/>
                <a:sym typeface="Book Antiqua"/>
              </a:rPr>
              <a:t>Nadie lo sabe todo, juntos sabemos mucho: </a:t>
            </a:r>
            <a:r>
              <a:rPr lang="es-ES_tradnl" sz="2400" b="1" i="0" u="none" strike="noStrike" cap="none" noProof="0" dirty="0">
                <a:solidFill>
                  <a:srgbClr val="F3E9DC"/>
                </a:solidFill>
                <a:latin typeface="Book Antiqua"/>
                <a:ea typeface="Book Antiqua"/>
                <a:cs typeface="Book Antiqua"/>
                <a:sym typeface="Book Antiqua"/>
              </a:rPr>
              <a:t>Compartir lo que sabe y sus preguntas fomenta el aprendizaje entre compañeros.</a:t>
            </a:r>
          </a:p>
          <a:p>
            <a:pPr marL="457200" marR="0" lvl="0" indent="-387350" algn="l" rtl="0">
              <a:lnSpc>
                <a:spcPct val="150000"/>
              </a:lnSpc>
              <a:spcBef>
                <a:spcPts val="0"/>
              </a:spcBef>
              <a:spcAft>
                <a:spcPts val="0"/>
              </a:spcAft>
              <a:buClr>
                <a:srgbClr val="F3E9DC"/>
              </a:buClr>
              <a:buSzPts val="2500"/>
              <a:buFont typeface="Arial"/>
              <a:buAutoNum type="arabicPeriod"/>
            </a:pPr>
            <a:r>
              <a:rPr lang="es-ES_tradnl" sz="2400" b="1" i="1" u="none" strike="noStrike" cap="none" noProof="0" dirty="0">
                <a:solidFill>
                  <a:srgbClr val="F3E9DC"/>
                </a:solidFill>
                <a:latin typeface="Book Antiqua"/>
                <a:ea typeface="Book Antiqua"/>
                <a:cs typeface="Book Antiqua"/>
                <a:sym typeface="Book Antiqua"/>
              </a:rPr>
              <a:t>Avance, retroceda: </a:t>
            </a:r>
            <a:r>
              <a:rPr lang="es-ES_tradnl" sz="2400" b="1" i="0" u="none" strike="noStrike" cap="none" noProof="0" dirty="0">
                <a:solidFill>
                  <a:srgbClr val="F3E9DC"/>
                </a:solidFill>
                <a:latin typeface="Book Antiqua"/>
                <a:ea typeface="Book Antiqua"/>
                <a:cs typeface="Book Antiqua"/>
                <a:sym typeface="Book Antiqua"/>
              </a:rPr>
              <a:t>Si ha tenido oportunidades de hablar, absténgase para poder escuchar a los demás y permita momentos de silencio para formar pensamientos.</a:t>
            </a:r>
          </a:p>
          <a:p>
            <a:pPr marL="457200" marR="0" lvl="0" indent="-387350" algn="l" rtl="0">
              <a:lnSpc>
                <a:spcPct val="150000"/>
              </a:lnSpc>
              <a:spcBef>
                <a:spcPts val="0"/>
              </a:spcBef>
              <a:spcAft>
                <a:spcPts val="0"/>
              </a:spcAft>
              <a:buClr>
                <a:srgbClr val="F3E9DC"/>
              </a:buClr>
              <a:buSzPts val="2500"/>
              <a:buFont typeface="Arial"/>
              <a:buAutoNum type="arabicPeriod"/>
            </a:pPr>
            <a:r>
              <a:rPr lang="es-ES_tradnl" sz="2400" b="1" i="1" u="none" strike="noStrike" cap="none" noProof="0" dirty="0">
                <a:solidFill>
                  <a:srgbClr val="F3E9DC"/>
                </a:solidFill>
                <a:latin typeface="Book Antiqua"/>
                <a:ea typeface="Book Antiqua"/>
                <a:cs typeface="Book Antiqua"/>
                <a:sym typeface="Book Antiqua"/>
              </a:rPr>
              <a:t>Escuche y oiga, luego hable: </a:t>
            </a:r>
            <a:r>
              <a:rPr lang="es-ES_tradnl" sz="2400" b="1" dirty="0">
                <a:solidFill>
                  <a:srgbClr val="F3E9DC"/>
                </a:solidFill>
                <a:latin typeface="Book Antiqua"/>
                <a:ea typeface="Book Antiqua"/>
                <a:cs typeface="Book Antiqua"/>
                <a:sym typeface="Book Antiqua"/>
              </a:rPr>
              <a:t>P</a:t>
            </a:r>
            <a:r>
              <a:rPr lang="es-ES_tradnl" sz="2400" b="1" i="0" u="none" strike="noStrike" cap="none" noProof="0" dirty="0">
                <a:solidFill>
                  <a:srgbClr val="F3E9DC"/>
                </a:solidFill>
                <a:latin typeface="Book Antiqua"/>
                <a:ea typeface="Book Antiqua"/>
                <a:cs typeface="Book Antiqua"/>
                <a:sym typeface="Book Antiqua"/>
              </a:rPr>
              <a:t>rimero busque entender, y luego ser entendido.</a:t>
            </a:r>
          </a:p>
          <a:p>
            <a:pPr marL="457200" marR="0" lvl="0" indent="-387350" algn="l" rtl="0">
              <a:lnSpc>
                <a:spcPct val="150000"/>
              </a:lnSpc>
              <a:spcBef>
                <a:spcPts val="0"/>
              </a:spcBef>
              <a:spcAft>
                <a:spcPts val="0"/>
              </a:spcAft>
              <a:buClr>
                <a:srgbClr val="F3E9DC"/>
              </a:buClr>
              <a:buSzPts val="2500"/>
              <a:buFont typeface="Arial"/>
              <a:buAutoNum type="arabicPeriod"/>
            </a:pPr>
            <a:r>
              <a:rPr lang="es-ES_tradnl" sz="2400" b="1" i="1" u="none" strike="noStrike" cap="none" noProof="0" dirty="0">
                <a:solidFill>
                  <a:srgbClr val="F3E9DC"/>
                </a:solidFill>
                <a:latin typeface="Book Antiqua"/>
                <a:ea typeface="Book Antiqua"/>
                <a:cs typeface="Book Antiqua"/>
                <a:sym typeface="Book Antiqua"/>
              </a:rPr>
              <a:t>No espere un cierre: </a:t>
            </a:r>
            <a:r>
              <a:rPr lang="es-ES_tradnl" sz="2400" b="1" i="0" u="none" strike="noStrike" cap="none" noProof="0" dirty="0">
                <a:solidFill>
                  <a:srgbClr val="F3E9DC"/>
                </a:solidFill>
                <a:latin typeface="Book Antiqua"/>
                <a:ea typeface="Book Antiqua"/>
                <a:cs typeface="Book Antiqua"/>
                <a:sym typeface="Book Antiqua"/>
              </a:rPr>
              <a:t>Crearemos oportunidades para continuar la discusión y la colaboración en futuras reuniones.</a:t>
            </a:r>
          </a:p>
          <a:p>
            <a:pPr marL="457200" marR="0" lvl="0" indent="-387350" algn="l" rtl="0">
              <a:lnSpc>
                <a:spcPct val="150000"/>
              </a:lnSpc>
              <a:spcBef>
                <a:spcPts val="0"/>
              </a:spcBef>
              <a:spcAft>
                <a:spcPts val="0"/>
              </a:spcAft>
              <a:buClr>
                <a:srgbClr val="F3E9DC"/>
              </a:buClr>
              <a:buSzPts val="2500"/>
              <a:buFont typeface="Book Antiqua"/>
              <a:buAutoNum type="arabicPeriod"/>
            </a:pPr>
            <a:r>
              <a:rPr lang="es-ES_tradnl" sz="2400" b="1" i="1" u="none" strike="noStrike" cap="none" noProof="0" dirty="0">
                <a:solidFill>
                  <a:srgbClr val="F3E9DC"/>
                </a:solidFill>
                <a:latin typeface="Book Antiqua"/>
                <a:ea typeface="Book Antiqua"/>
                <a:cs typeface="Book Antiqua"/>
                <a:sym typeface="Book Antiqua"/>
              </a:rPr>
              <a:t>Respete la confidencialidad: </a:t>
            </a:r>
            <a:r>
              <a:rPr lang="es-ES_tradnl" sz="2400" b="1" i="0" u="none" strike="noStrike" cap="none" noProof="0" dirty="0">
                <a:solidFill>
                  <a:srgbClr val="F3E9DC"/>
                </a:solidFill>
                <a:latin typeface="Book Antiqua"/>
                <a:ea typeface="Book Antiqua"/>
                <a:cs typeface="Book Antiqua"/>
                <a:sym typeface="Book Antiqua"/>
              </a:rPr>
              <a:t>Lo que se dice aquí, se queda aquí, lo que se aprende aquí, sale de aquí.</a:t>
            </a:r>
          </a:p>
          <a:p>
            <a:pPr marL="0" marR="0" lvl="0" indent="0" algn="l" rtl="0">
              <a:lnSpc>
                <a:spcPct val="100000"/>
              </a:lnSpc>
              <a:spcBef>
                <a:spcPts val="0"/>
              </a:spcBef>
              <a:spcAft>
                <a:spcPts val="0"/>
              </a:spcAft>
              <a:buClr>
                <a:srgbClr val="000000"/>
              </a:buClr>
              <a:buSzPts val="2800"/>
              <a:buFont typeface="Arial"/>
              <a:buNone/>
            </a:pPr>
            <a:endParaRPr lang="es-ES_tradnl" sz="2400" b="1" i="0" u="none" strike="noStrike" cap="none" noProof="0" dirty="0">
              <a:solidFill>
                <a:srgbClr val="F3E9DC"/>
              </a:solidFill>
              <a:latin typeface="Arial"/>
              <a:ea typeface="Arial"/>
              <a:cs typeface="Arial"/>
              <a:sym typeface="Arial"/>
            </a:endParaRPr>
          </a:p>
        </p:txBody>
      </p:sp>
      <p:sp>
        <p:nvSpPr>
          <p:cNvPr id="192" name="Google Shape;192;g3b7ae00be01_2_48"/>
          <p:cNvSpPr txBox="1">
            <a:spLocks noGrp="1"/>
          </p:cNvSpPr>
          <p:nvPr>
            <p:ph type="title"/>
          </p:nvPr>
        </p:nvSpPr>
        <p:spPr>
          <a:xfrm>
            <a:off x="0" y="58003"/>
            <a:ext cx="12110100" cy="92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5700" b="1" noProof="0" dirty="0">
                <a:solidFill>
                  <a:srgbClr val="126082"/>
                </a:solidFill>
              </a:rPr>
              <a:t>Acuerdos del Grupo</a:t>
            </a:r>
            <a:endParaRPr lang="es-ES_tradnl" sz="4300" b="1" noProof="0" dirty="0">
              <a:solidFill>
                <a:srgbClr val="12608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8c97e82ca3_0_9"/>
          <p:cNvSpPr/>
          <p:nvPr/>
        </p:nvSpPr>
        <p:spPr>
          <a:xfrm>
            <a:off x="15475" y="145324"/>
            <a:ext cx="12161100" cy="927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198" name="Google Shape;198;g38c97e82ca3_0_9"/>
          <p:cNvSpPr/>
          <p:nvPr/>
        </p:nvSpPr>
        <p:spPr>
          <a:xfrm>
            <a:off x="559625" y="1338900"/>
            <a:ext cx="10923600" cy="4989000"/>
          </a:xfrm>
          <a:prstGeom prst="roundRect">
            <a:avLst>
              <a:gd name="adj" fmla="val 16667"/>
            </a:avLst>
          </a:prstGeom>
          <a:solidFill>
            <a:srgbClr val="F3E9DC"/>
          </a:solidFill>
          <a:ln w="9525" cap="flat" cmpd="sng">
            <a:solidFill>
              <a:srgbClr val="F3E9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199" name="Google Shape;199;g38c97e82ca3_0_9"/>
          <p:cNvSpPr/>
          <p:nvPr/>
        </p:nvSpPr>
        <p:spPr>
          <a:xfrm>
            <a:off x="10723950" y="5988775"/>
            <a:ext cx="1430400" cy="825300"/>
          </a:xfrm>
          <a:prstGeom prst="round2SameRect">
            <a:avLst>
              <a:gd name="adj1" fmla="val 16667"/>
              <a:gd name="adj2" fmla="val 0"/>
            </a:avLst>
          </a:prstGeom>
          <a:solidFill>
            <a:srgbClr val="12608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00" name="Google Shape;200;g38c97e82ca3_0_9"/>
          <p:cNvSpPr txBox="1">
            <a:spLocks noGrp="1"/>
          </p:cNvSpPr>
          <p:nvPr>
            <p:ph type="title"/>
          </p:nvPr>
        </p:nvSpPr>
        <p:spPr>
          <a:xfrm>
            <a:off x="-33625" y="145325"/>
            <a:ext cx="12110100" cy="927000"/>
          </a:xfrm>
          <a:prstGeom prst="rect">
            <a:avLst/>
          </a:prstGeom>
          <a:solidFill>
            <a:srgbClr val="F3E9DC"/>
          </a:solid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3700"/>
              <a:buNone/>
            </a:pPr>
            <a:r>
              <a:rPr lang="es-ES_tradnl" sz="5700" b="1" noProof="0" dirty="0">
                <a:solidFill>
                  <a:srgbClr val="126082"/>
                </a:solidFill>
              </a:rPr>
              <a:t>Misión de ECESF</a:t>
            </a:r>
          </a:p>
          <a:p>
            <a:pPr marL="0" lvl="0" indent="0" algn="ctr" rtl="0">
              <a:lnSpc>
                <a:spcPct val="100000"/>
              </a:lnSpc>
              <a:spcBef>
                <a:spcPts val="1000"/>
              </a:spcBef>
              <a:spcAft>
                <a:spcPts val="0"/>
              </a:spcAft>
              <a:buSzPts val="3700"/>
              <a:buNone/>
            </a:pPr>
            <a:endParaRPr lang="es-ES_tradnl" sz="4300" b="1" noProof="0" dirty="0">
              <a:solidFill>
                <a:srgbClr val="073763"/>
              </a:solidFill>
            </a:endParaRPr>
          </a:p>
        </p:txBody>
      </p:sp>
      <p:pic>
        <p:nvPicPr>
          <p:cNvPr id="201" name="Google Shape;201;g38c97e82ca3_0_9" title="ecesf-logo-small-white.png"/>
          <p:cNvPicPr preferRelativeResize="0"/>
          <p:nvPr/>
        </p:nvPicPr>
        <p:blipFill rotWithShape="1">
          <a:blip r:embed="rId3">
            <a:alphaModFix/>
          </a:blip>
          <a:srcRect/>
          <a:stretch/>
        </p:blipFill>
        <p:spPr>
          <a:xfrm>
            <a:off x="10844622" y="6115086"/>
            <a:ext cx="1309747" cy="699001"/>
          </a:xfrm>
          <a:prstGeom prst="rect">
            <a:avLst/>
          </a:prstGeom>
          <a:noFill/>
          <a:ln>
            <a:noFill/>
          </a:ln>
        </p:spPr>
      </p:pic>
      <p:sp>
        <p:nvSpPr>
          <p:cNvPr id="202" name="Google Shape;202;g38c97e82ca3_0_9"/>
          <p:cNvSpPr txBox="1"/>
          <p:nvPr/>
        </p:nvSpPr>
        <p:spPr>
          <a:xfrm>
            <a:off x="864257" y="1368526"/>
            <a:ext cx="10554800" cy="4989000"/>
          </a:xfrm>
          <a:prstGeom prst="rect">
            <a:avLst/>
          </a:prstGeom>
          <a:noFill/>
          <a:ln w="9525" cap="flat" cmpd="sng">
            <a:solidFill>
              <a:srgbClr val="F3E9D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841"/>
              <a:buFont typeface="Arial"/>
              <a:buNone/>
            </a:pPr>
            <a:r>
              <a:rPr lang="es-ES_tradnl" sz="2600" b="0" i="0" u="none" strike="noStrike" cap="none" noProof="0" dirty="0">
                <a:solidFill>
                  <a:srgbClr val="126082"/>
                </a:solidFill>
                <a:highlight>
                  <a:srgbClr val="F3E9DC"/>
                </a:highlight>
                <a:latin typeface="Arial"/>
                <a:ea typeface="Arial"/>
                <a:cs typeface="Arial"/>
                <a:sym typeface="Arial"/>
              </a:rPr>
              <a:t>Mantener un espacio para que los educadores infantiles de San Francisco se reúnan con el fin de obtener excelentes condiciones laborales, promover la comprensión de que las buenas condiciones laborales son fundamentales para los servicios de atención y educación temprana de alta calidad que los diversos niños pequeños y familias de San Francisco necesitan, y construir la unidad con las familias y los aliados de la comunidad para dar forma al programa, las políticas y el acceso a los recursos necesarios.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b5b90e7f96_0_202"/>
          <p:cNvSpPr/>
          <p:nvPr/>
        </p:nvSpPr>
        <p:spPr>
          <a:xfrm>
            <a:off x="407075" y="1338900"/>
            <a:ext cx="11318400" cy="4989000"/>
          </a:xfrm>
          <a:prstGeom prst="roundRect">
            <a:avLst>
              <a:gd name="adj" fmla="val 16667"/>
            </a:avLst>
          </a:prstGeom>
          <a:solidFill>
            <a:srgbClr val="F3E9DC"/>
          </a:solidFill>
          <a:ln w="9525" cap="flat" cmpd="sng">
            <a:solidFill>
              <a:srgbClr val="F3E9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08" name="Google Shape;208;g3b5b90e7f96_0_202"/>
          <p:cNvSpPr txBox="1">
            <a:spLocks noGrp="1"/>
          </p:cNvSpPr>
          <p:nvPr>
            <p:ph type="title"/>
          </p:nvPr>
        </p:nvSpPr>
        <p:spPr>
          <a:xfrm>
            <a:off x="12975" y="139850"/>
            <a:ext cx="12192000" cy="1021800"/>
          </a:xfrm>
          <a:prstGeom prst="rect">
            <a:avLst/>
          </a:prstGeom>
          <a:solidFill>
            <a:srgbClr val="F3E9DC"/>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100"/>
              <a:buNone/>
            </a:pPr>
            <a:r>
              <a:rPr lang="es-ES_tradnl" sz="3041" b="1" noProof="0" dirty="0">
                <a:solidFill>
                  <a:srgbClr val="126082"/>
                </a:solidFill>
                <a:highlight>
                  <a:srgbClr val="F3E9DC"/>
                </a:highlight>
                <a:latin typeface="Arial"/>
                <a:ea typeface="Arial"/>
                <a:cs typeface="Arial"/>
                <a:sym typeface="Arial"/>
              </a:rPr>
              <a:t>Grupo de Trabajo sobre Equidad en Intervención e Inclusión</a:t>
            </a:r>
          </a:p>
          <a:p>
            <a:pPr marL="0" lvl="0" indent="0" algn="ctr" rtl="0">
              <a:lnSpc>
                <a:spcPct val="100000"/>
              </a:lnSpc>
              <a:spcBef>
                <a:spcPts val="0"/>
              </a:spcBef>
              <a:spcAft>
                <a:spcPts val="0"/>
              </a:spcAft>
              <a:buSzPts val="1100"/>
              <a:buNone/>
            </a:pPr>
            <a:r>
              <a:rPr lang="es-ES_tradnl" sz="2841" b="1" noProof="0" dirty="0">
                <a:solidFill>
                  <a:srgbClr val="126082"/>
                </a:solidFill>
                <a:highlight>
                  <a:srgbClr val="F3E9DC"/>
                </a:highlight>
                <a:latin typeface="Arial"/>
                <a:ea typeface="Arial"/>
                <a:cs typeface="Arial"/>
                <a:sym typeface="Arial"/>
              </a:rPr>
              <a:t>Misión</a:t>
            </a:r>
          </a:p>
          <a:p>
            <a:pPr marL="0" lvl="0" indent="0" algn="ctr" rtl="0">
              <a:lnSpc>
                <a:spcPct val="100000"/>
              </a:lnSpc>
              <a:spcBef>
                <a:spcPts val="0"/>
              </a:spcBef>
              <a:spcAft>
                <a:spcPts val="0"/>
              </a:spcAft>
              <a:buSzPts val="1100"/>
              <a:buNone/>
            </a:pPr>
            <a:endParaRPr lang="es-ES_tradnl" sz="2841" b="1" noProof="0" dirty="0">
              <a:solidFill>
                <a:srgbClr val="126082"/>
              </a:solidFill>
              <a:highlight>
                <a:srgbClr val="F3E9DC"/>
              </a:highlight>
              <a:latin typeface="Arial"/>
              <a:ea typeface="Arial"/>
              <a:cs typeface="Arial"/>
              <a:sym typeface="Arial"/>
            </a:endParaRPr>
          </a:p>
          <a:p>
            <a:pPr marL="0" lvl="0" indent="0" algn="ctr" rtl="0">
              <a:lnSpc>
                <a:spcPct val="100000"/>
              </a:lnSpc>
              <a:spcBef>
                <a:spcPts val="1000"/>
              </a:spcBef>
              <a:spcAft>
                <a:spcPts val="0"/>
              </a:spcAft>
              <a:buSzPts val="3700"/>
              <a:buNone/>
            </a:pPr>
            <a:endParaRPr lang="es-ES_tradnl" sz="5700" b="1" noProof="0" dirty="0">
              <a:solidFill>
                <a:srgbClr val="073763"/>
              </a:solidFill>
            </a:endParaRPr>
          </a:p>
          <a:p>
            <a:pPr marL="0" lvl="0" indent="0" algn="ctr" rtl="0">
              <a:lnSpc>
                <a:spcPct val="100000"/>
              </a:lnSpc>
              <a:spcBef>
                <a:spcPts val="1000"/>
              </a:spcBef>
              <a:spcAft>
                <a:spcPts val="0"/>
              </a:spcAft>
              <a:buSzPts val="3700"/>
              <a:buNone/>
            </a:pPr>
            <a:endParaRPr lang="es-ES_tradnl" sz="4300" b="1" noProof="0" dirty="0">
              <a:solidFill>
                <a:srgbClr val="073763"/>
              </a:solidFill>
            </a:endParaRPr>
          </a:p>
        </p:txBody>
      </p:sp>
      <p:sp>
        <p:nvSpPr>
          <p:cNvPr id="209" name="Google Shape;209;g3b5b90e7f96_0_202"/>
          <p:cNvSpPr txBox="1"/>
          <p:nvPr/>
        </p:nvSpPr>
        <p:spPr>
          <a:xfrm>
            <a:off x="656041" y="1468880"/>
            <a:ext cx="10923600" cy="4482740"/>
          </a:xfrm>
          <a:prstGeom prst="rect">
            <a:avLst/>
          </a:prstGeom>
          <a:noFill/>
          <a:ln w="9525" cap="flat" cmpd="sng">
            <a:solidFill>
              <a:srgbClr val="F3E9DC"/>
            </a:solidFill>
            <a:prstDash val="solid"/>
            <a:round/>
            <a:headEnd type="none" w="sm" len="sm"/>
            <a:tailEnd type="none" w="sm" len="sm"/>
          </a:ln>
        </p:spPr>
        <p:txBody>
          <a:bodyPr spcFirstLastPara="1" wrap="square" lIns="91425" tIns="91425" rIns="91425" bIns="91425" anchor="t" anchorCtr="0">
            <a:noAutofit/>
          </a:bodyPr>
          <a:lstStyle/>
          <a:p>
            <a:pPr lvl="0">
              <a:buClr>
                <a:schemeClr val="dk1"/>
              </a:buClr>
              <a:buSzPts val="1100"/>
            </a:pPr>
            <a:r>
              <a:rPr lang="es-ES_tradnl" sz="3600" b="0" i="0" u="none" strike="noStrike" cap="none" noProof="0" dirty="0">
                <a:solidFill>
                  <a:srgbClr val="1C4587"/>
                </a:solidFill>
                <a:highlight>
                  <a:srgbClr val="F3E9DC"/>
                </a:highlight>
                <a:latin typeface="Arial"/>
                <a:ea typeface="Arial"/>
                <a:cs typeface="Arial"/>
                <a:sym typeface="Arial"/>
              </a:rPr>
              <a:t>Garantizar que cada niño tenga acceso a servicios de apoyo especializados</a:t>
            </a:r>
            <a:r>
              <a:rPr lang="es-ES_tradnl" sz="3600" dirty="0">
                <a:solidFill>
                  <a:srgbClr val="1C4587"/>
                </a:solidFill>
                <a:highlight>
                  <a:srgbClr val="F3E9DC"/>
                </a:highlight>
              </a:rPr>
              <a:t>, oportunos [dentro de los plazos requeridos] </a:t>
            </a:r>
            <a:r>
              <a:rPr lang="es-ES_tradnl" sz="3600" b="0" i="0" u="none" strike="noStrike" cap="none" noProof="0" dirty="0">
                <a:solidFill>
                  <a:srgbClr val="1C4587"/>
                </a:solidFill>
                <a:highlight>
                  <a:srgbClr val="F3E9DC"/>
                </a:highlight>
                <a:latin typeface="Arial"/>
                <a:ea typeface="Arial"/>
                <a:cs typeface="Arial"/>
                <a:sym typeface="Arial"/>
              </a:rPr>
              <a:t>y basados ​​en el lugar, a través de la coordinación de servicios en todo el sistema, la asignación de recursos y acuerdos mutuos centrados en las necesidades de todos y cada uno de los niños con necesidades especiales para que puedan prosperar y alcanzar su máximo potencial.</a:t>
            </a:r>
            <a:endParaRPr lang="es-ES_tradnl" sz="2841" b="0" i="0" u="none" strike="noStrike" cap="none" noProof="0" dirty="0">
              <a:solidFill>
                <a:srgbClr val="1C4587"/>
              </a:solidFill>
              <a:highlight>
                <a:srgbClr val="F3E9DC"/>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9DC"/>
        </a:solidFill>
        <a:effectLst/>
      </p:bgPr>
    </p:bg>
    <p:spTree>
      <p:nvGrpSpPr>
        <p:cNvPr id="1" name="Shape 213"/>
        <p:cNvGrpSpPr/>
        <p:nvPr/>
      </p:nvGrpSpPr>
      <p:grpSpPr>
        <a:xfrm>
          <a:off x="0" y="0"/>
          <a:ext cx="0" cy="0"/>
          <a:chOff x="0" y="0"/>
          <a:chExt cx="0" cy="0"/>
        </a:xfrm>
      </p:grpSpPr>
      <p:grpSp>
        <p:nvGrpSpPr>
          <p:cNvPr id="214" name="Google Shape;214;g3a7092c24e9_0_180"/>
          <p:cNvGrpSpPr/>
          <p:nvPr/>
        </p:nvGrpSpPr>
        <p:grpSpPr>
          <a:xfrm>
            <a:off x="1283500" y="1415435"/>
            <a:ext cx="9625125" cy="5340538"/>
            <a:chOff x="800" y="1415434"/>
            <a:chExt cx="9625125" cy="5340538"/>
          </a:xfrm>
        </p:grpSpPr>
        <p:sp>
          <p:nvSpPr>
            <p:cNvPr id="215" name="Google Shape;215;g3a7092c24e9_0_180"/>
            <p:cNvSpPr/>
            <p:nvPr/>
          </p:nvSpPr>
          <p:spPr>
            <a:xfrm>
              <a:off x="2194100" y="4147172"/>
              <a:ext cx="5141100" cy="2608800"/>
            </a:xfrm>
            <a:prstGeom prst="ellipse">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16" name="Google Shape;216;g3a7092c24e9_0_180"/>
            <p:cNvSpPr txBox="1"/>
            <p:nvPr/>
          </p:nvSpPr>
          <p:spPr>
            <a:xfrm>
              <a:off x="2534467" y="4381609"/>
              <a:ext cx="4408200" cy="2115300"/>
            </a:xfrm>
            <a:prstGeom prst="rect">
              <a:avLst/>
            </a:prstGeom>
            <a:noFill/>
            <a:ln>
              <a:noFill/>
            </a:ln>
          </p:spPr>
          <p:txBody>
            <a:bodyPr spcFirstLastPara="1" wrap="square" lIns="11425" tIns="11425" rIns="11425" bIns="11425" anchor="ctr" anchorCtr="0">
              <a:noAutofit/>
            </a:bodyPr>
            <a:lstStyle/>
            <a:p>
              <a:pPr lvl="0" algn="ctr">
                <a:buClr>
                  <a:schemeClr val="dk1"/>
                </a:buClr>
                <a:buSzPts val="1100"/>
              </a:pPr>
              <a:r>
                <a:rPr lang="es-ES_tradnl" sz="2200" b="0" i="0" u="none" strike="noStrike" cap="none" noProof="0" dirty="0">
                  <a:solidFill>
                    <a:schemeClr val="lt1"/>
                  </a:solidFill>
                  <a:latin typeface="Arial"/>
                  <a:ea typeface="Arial"/>
                  <a:cs typeface="Arial"/>
                  <a:sym typeface="Arial"/>
                </a:rPr>
                <a:t>Un desarrollo de calidad eficaz requiere la </a:t>
              </a:r>
              <a:r>
                <a:rPr lang="es-ES_tradnl" sz="2200" b="1" dirty="0">
                  <a:solidFill>
                    <a:schemeClr val="lt1"/>
                  </a:solidFill>
                </a:rPr>
                <a:t>participación de los educadores-cuidadores</a:t>
              </a:r>
              <a:endParaRPr lang="es-ES_tradnl" sz="2200" b="1" i="0" u="none" strike="noStrike" cap="none" noProof="0"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S_tradnl" sz="2200" b="1" i="0" u="none" strike="noStrike" cap="none" noProof="0" dirty="0">
                  <a:solidFill>
                    <a:schemeClr val="lt1"/>
                  </a:solidFill>
                  <a:latin typeface="Arial"/>
                  <a:ea typeface="Arial"/>
                  <a:cs typeface="Arial"/>
                  <a:sym typeface="Arial"/>
                </a:rPr>
                <a:t>en </a:t>
              </a:r>
              <a:r>
                <a:rPr lang="es-ES_tradnl" sz="2600" b="1" i="1" u="none" strike="noStrike" cap="none" noProof="0" dirty="0">
                  <a:solidFill>
                    <a:schemeClr val="lt1"/>
                  </a:solidFill>
                  <a:latin typeface="Arial"/>
                  <a:ea typeface="Arial"/>
                  <a:cs typeface="Arial"/>
                  <a:sym typeface="Arial"/>
                </a:rPr>
                <a:t>cada</a:t>
              </a:r>
              <a:r>
                <a:rPr lang="es-ES_tradnl" sz="2200" b="1" i="0" u="none" strike="noStrike" cap="none" noProof="0" dirty="0">
                  <a:solidFill>
                    <a:schemeClr val="lt1"/>
                  </a:solidFill>
                  <a:latin typeface="Arial"/>
                  <a:ea typeface="Arial"/>
                  <a:cs typeface="Arial"/>
                  <a:sym typeface="Arial"/>
                </a:rPr>
                <a:t> paso: </a:t>
              </a:r>
              <a:r>
                <a:rPr lang="es-ES_tradnl" sz="2200" b="0" i="0" u="none" strike="noStrike" cap="none" noProof="0" dirty="0">
                  <a:solidFill>
                    <a:schemeClr val="lt1"/>
                  </a:solidFill>
                  <a:latin typeface="Arial"/>
                  <a:ea typeface="Arial"/>
                  <a:cs typeface="Arial"/>
                  <a:sym typeface="Arial"/>
                </a:rPr>
                <a:t>definición, evaluación e implementación.</a:t>
              </a:r>
            </a:p>
          </p:txBody>
        </p:sp>
        <p:sp>
          <p:nvSpPr>
            <p:cNvPr id="217" name="Google Shape;217;g3a7092c24e9_0_180"/>
            <p:cNvSpPr/>
            <p:nvPr/>
          </p:nvSpPr>
          <p:spPr>
            <a:xfrm rot="-8699824">
              <a:off x="1222449" y="3214112"/>
              <a:ext cx="2451281" cy="865895"/>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18" name="Google Shape;218;g3a7092c24e9_0_180"/>
            <p:cNvSpPr/>
            <p:nvPr/>
          </p:nvSpPr>
          <p:spPr>
            <a:xfrm>
              <a:off x="800" y="2644925"/>
              <a:ext cx="2886600" cy="1453500"/>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19" name="Google Shape;219;g3a7092c24e9_0_180"/>
            <p:cNvSpPr txBox="1"/>
            <p:nvPr/>
          </p:nvSpPr>
          <p:spPr>
            <a:xfrm>
              <a:off x="52158" y="2693667"/>
              <a:ext cx="2808000" cy="13533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1800" b="0" i="0" u="none" strike="noStrike" cap="none" noProof="0" dirty="0">
                  <a:solidFill>
                    <a:schemeClr val="lt1"/>
                  </a:solidFill>
                  <a:latin typeface="Arial"/>
                  <a:ea typeface="Arial"/>
                  <a:cs typeface="Arial"/>
                  <a:sym typeface="Arial"/>
                </a:rPr>
                <a:t>Las condiciones de trabajo de los educadores-cuidadores incluyen el reconocimiento y la autonomía.</a:t>
              </a:r>
              <a:endParaRPr lang="es-ES_tradnl" sz="1800" b="0" i="0" u="none" strike="noStrike" cap="none" noProof="0" dirty="0">
                <a:solidFill>
                  <a:srgbClr val="000000"/>
                </a:solidFill>
                <a:latin typeface="Arial"/>
                <a:ea typeface="Arial"/>
                <a:cs typeface="Arial"/>
                <a:sym typeface="Arial"/>
              </a:endParaRPr>
            </a:p>
          </p:txBody>
        </p:sp>
        <p:sp>
          <p:nvSpPr>
            <p:cNvPr id="220" name="Google Shape;220;g3a7092c24e9_0_180"/>
            <p:cNvSpPr/>
            <p:nvPr/>
          </p:nvSpPr>
          <p:spPr>
            <a:xfrm rot="-5400000">
              <a:off x="3472375" y="2357250"/>
              <a:ext cx="2681700" cy="865800"/>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21" name="Google Shape;221;g3a7092c24e9_0_180"/>
            <p:cNvSpPr/>
            <p:nvPr/>
          </p:nvSpPr>
          <p:spPr>
            <a:xfrm>
              <a:off x="3370050" y="1418583"/>
              <a:ext cx="2886600" cy="1421100"/>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22" name="Google Shape;222;g3a7092c24e9_0_180"/>
            <p:cNvSpPr txBox="1"/>
            <p:nvPr/>
          </p:nvSpPr>
          <p:spPr>
            <a:xfrm>
              <a:off x="3437700" y="1415434"/>
              <a:ext cx="2751300" cy="14211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1800" b="0" i="0" u="none" strike="noStrike" cap="none" noProof="0" dirty="0">
                  <a:solidFill>
                    <a:schemeClr val="lt1"/>
                  </a:solidFill>
                  <a:latin typeface="Arial"/>
                  <a:ea typeface="Arial"/>
                  <a:cs typeface="Arial"/>
                  <a:sym typeface="Arial"/>
                </a:rPr>
                <a:t>La calidad del programa depende del trabajo y de las condiciones laborales de los educadores-cuidadores.</a:t>
              </a:r>
              <a:endParaRPr lang="es-ES_tradnl" sz="1800" b="0" i="0" u="none" strike="noStrike" cap="none" noProof="0" dirty="0">
                <a:solidFill>
                  <a:srgbClr val="000000"/>
                </a:solidFill>
                <a:latin typeface="Arial"/>
                <a:ea typeface="Arial"/>
                <a:cs typeface="Arial"/>
                <a:sym typeface="Arial"/>
              </a:endParaRPr>
            </a:p>
          </p:txBody>
        </p:sp>
        <p:sp>
          <p:nvSpPr>
            <p:cNvPr id="223" name="Google Shape;223;g3a7092c24e9_0_180"/>
            <p:cNvSpPr/>
            <p:nvPr/>
          </p:nvSpPr>
          <p:spPr>
            <a:xfrm rot="-2100176">
              <a:off x="5952985" y="3213973"/>
              <a:ext cx="2451281" cy="865895"/>
            </a:xfrm>
            <a:prstGeom prst="leftArrow">
              <a:avLst>
                <a:gd name="adj1" fmla="val 60000"/>
                <a:gd name="adj2" fmla="val 50000"/>
              </a:avLst>
            </a:prstGeom>
            <a:solidFill>
              <a:srgbClr val="A9B5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24" name="Google Shape;224;g3a7092c24e9_0_180"/>
            <p:cNvSpPr/>
            <p:nvPr/>
          </p:nvSpPr>
          <p:spPr>
            <a:xfrm>
              <a:off x="6739325" y="2677576"/>
              <a:ext cx="2886600" cy="1421100"/>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25" name="Google Shape;225;g3a7092c24e9_0_180"/>
            <p:cNvSpPr txBox="1"/>
            <p:nvPr/>
          </p:nvSpPr>
          <p:spPr>
            <a:xfrm>
              <a:off x="6806950" y="2677576"/>
              <a:ext cx="2751300" cy="13533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s-ES_tradnl" sz="1800" b="0" i="0" u="none" strike="noStrike" cap="none" noProof="0" dirty="0">
                  <a:solidFill>
                    <a:schemeClr val="lt1"/>
                  </a:solidFill>
                  <a:latin typeface="Arial"/>
                  <a:ea typeface="Arial"/>
                  <a:cs typeface="Arial"/>
                  <a:sym typeface="Arial"/>
                </a:rPr>
                <a:t>No existe una solución única para la calidad del programa.</a:t>
              </a:r>
              <a:endParaRPr lang="es-ES_tradnl" sz="1800" b="0" i="0" u="none" strike="noStrike" cap="none" noProof="0" dirty="0">
                <a:solidFill>
                  <a:srgbClr val="000000"/>
                </a:solidFill>
                <a:latin typeface="Arial"/>
                <a:ea typeface="Arial"/>
                <a:cs typeface="Arial"/>
                <a:sym typeface="Arial"/>
              </a:endParaRPr>
            </a:p>
          </p:txBody>
        </p:sp>
      </p:grpSp>
      <p:sp>
        <p:nvSpPr>
          <p:cNvPr id="226" name="Google Shape;226;g3a7092c24e9_0_180"/>
          <p:cNvSpPr txBox="1"/>
          <p:nvPr/>
        </p:nvSpPr>
        <p:spPr>
          <a:xfrm>
            <a:off x="1237113" y="130117"/>
            <a:ext cx="9717900" cy="1046700"/>
          </a:xfrm>
          <a:prstGeom prst="rect">
            <a:avLst/>
          </a:prstGeom>
          <a:solidFill>
            <a:srgbClr val="12608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_tradnl" sz="2900" b="1" i="0" u="none" strike="noStrike" cap="none" noProof="0" dirty="0">
                <a:solidFill>
                  <a:schemeClr val="lt1"/>
                </a:solidFill>
                <a:latin typeface="Arial"/>
                <a:ea typeface="Arial"/>
                <a:cs typeface="Arial"/>
                <a:sym typeface="Arial"/>
              </a:rPr>
              <a:t>Trabajo de ECESF hasta la fecha</a:t>
            </a:r>
          </a:p>
          <a:p>
            <a:pPr marL="0" marR="0" lvl="0" indent="0" algn="ctr" rtl="0">
              <a:lnSpc>
                <a:spcPct val="100000"/>
              </a:lnSpc>
              <a:spcBef>
                <a:spcPts val="0"/>
              </a:spcBef>
              <a:spcAft>
                <a:spcPts val="0"/>
              </a:spcAft>
              <a:buClr>
                <a:srgbClr val="000000"/>
              </a:buClr>
              <a:buSzPts val="2800"/>
              <a:buFont typeface="Arial"/>
              <a:buNone/>
            </a:pPr>
            <a:r>
              <a:rPr lang="es-ES_tradnl" sz="2700" b="1" i="0" u="none" strike="noStrike" cap="none" noProof="0" dirty="0">
                <a:solidFill>
                  <a:schemeClr val="lt1"/>
                </a:solidFill>
                <a:latin typeface="Arial"/>
                <a:ea typeface="Arial"/>
                <a:cs typeface="Arial"/>
                <a:sym typeface="Arial"/>
              </a:rPr>
              <a:t>Calidad y Condiciones de Trabajo</a:t>
            </a:r>
          </a:p>
        </p:txBody>
      </p:sp>
      <p:pic>
        <p:nvPicPr>
          <p:cNvPr id="227" name="Google Shape;227;g3a7092c24e9_0_180" title="ecesf-logo-small-color.png"/>
          <p:cNvPicPr preferRelativeResize="0"/>
          <p:nvPr/>
        </p:nvPicPr>
        <p:blipFill rotWithShape="1">
          <a:blip r:embed="rId3">
            <a:alphaModFix/>
          </a:blip>
          <a:srcRect/>
          <a:stretch/>
        </p:blipFill>
        <p:spPr>
          <a:xfrm>
            <a:off x="10802998" y="6126799"/>
            <a:ext cx="1334800" cy="71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9DC"/>
        </a:solidFill>
        <a:effectLst/>
      </p:bgPr>
    </p:bg>
    <p:spTree>
      <p:nvGrpSpPr>
        <p:cNvPr id="1" name="Shape 231"/>
        <p:cNvGrpSpPr/>
        <p:nvPr/>
      </p:nvGrpSpPr>
      <p:grpSpPr>
        <a:xfrm>
          <a:off x="0" y="0"/>
          <a:ext cx="0" cy="0"/>
          <a:chOff x="0" y="0"/>
          <a:chExt cx="0" cy="0"/>
        </a:xfrm>
      </p:grpSpPr>
      <p:sp>
        <p:nvSpPr>
          <p:cNvPr id="232" name="Google Shape;232;g4e91f20a67393944_0"/>
          <p:cNvSpPr/>
          <p:nvPr/>
        </p:nvSpPr>
        <p:spPr>
          <a:xfrm>
            <a:off x="3026025" y="220075"/>
            <a:ext cx="6137400" cy="13599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grpSp>
        <p:nvGrpSpPr>
          <p:cNvPr id="233" name="Google Shape;233;g4e91f20a67393944_0"/>
          <p:cNvGrpSpPr/>
          <p:nvPr/>
        </p:nvGrpSpPr>
        <p:grpSpPr>
          <a:xfrm>
            <a:off x="112323" y="146173"/>
            <a:ext cx="11931877" cy="5070205"/>
            <a:chOff x="112323" y="146172"/>
            <a:chExt cx="11931877" cy="5070205"/>
          </a:xfrm>
        </p:grpSpPr>
        <p:sp>
          <p:nvSpPr>
            <p:cNvPr id="234" name="Google Shape;234;g4e91f20a67393944_0"/>
            <p:cNvSpPr/>
            <p:nvPr/>
          </p:nvSpPr>
          <p:spPr>
            <a:xfrm>
              <a:off x="5819793" y="1481083"/>
              <a:ext cx="276300" cy="12099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235" name="Google Shape;235;g4e91f20a67393944_0"/>
            <p:cNvSpPr/>
            <p:nvPr/>
          </p:nvSpPr>
          <p:spPr>
            <a:xfrm>
              <a:off x="6096000" y="1481083"/>
              <a:ext cx="4774500"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236" name="Google Shape;236;g4e91f20a67393944_0"/>
            <p:cNvSpPr/>
            <p:nvPr/>
          </p:nvSpPr>
          <p:spPr>
            <a:xfrm>
              <a:off x="6096000" y="1481083"/>
              <a:ext cx="1591500" cy="24201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237" name="Google Shape;237;g4e91f20a67393944_0"/>
            <p:cNvSpPr/>
            <p:nvPr/>
          </p:nvSpPr>
          <p:spPr>
            <a:xfrm>
              <a:off x="4504525" y="1481083"/>
              <a:ext cx="1591500" cy="24201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238" name="Google Shape;238;g4e91f20a67393944_0"/>
            <p:cNvSpPr/>
            <p:nvPr/>
          </p:nvSpPr>
          <p:spPr>
            <a:xfrm>
              <a:off x="1321575" y="1481083"/>
              <a:ext cx="4774500" cy="24201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FF9508"/>
              </a:solidFill>
              <a:prstDash val="solid"/>
              <a:miter lim="800000"/>
              <a:headEnd type="none" w="sm" len="sm"/>
              <a:tailEnd type="none" w="sm" len="sm"/>
            </a:ln>
          </p:spPr>
          <p:txBody>
            <a:bodyPr/>
            <a:lstStyle/>
            <a:p>
              <a:endParaRPr lang="es-ES_tradnl" noProof="0" dirty="0"/>
            </a:p>
          </p:txBody>
        </p:sp>
        <p:sp>
          <p:nvSpPr>
            <p:cNvPr id="239" name="Google Shape;239;g4e91f20a67393944_0"/>
            <p:cNvSpPr txBox="1"/>
            <p:nvPr/>
          </p:nvSpPr>
          <p:spPr>
            <a:xfrm>
              <a:off x="3189250" y="146172"/>
              <a:ext cx="5737800" cy="1315200"/>
            </a:xfrm>
            <a:prstGeom prst="rect">
              <a:avLst/>
            </a:prstGeom>
            <a:noFill/>
            <a:ln>
              <a:noFill/>
            </a:ln>
          </p:spPr>
          <p:txBody>
            <a:bodyPr spcFirstLastPara="1" wrap="square" lIns="11425" tIns="11425" rIns="11425" bIns="1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_tradnl" sz="1800" b="0" i="0" u="none" strike="noStrike" cap="none" noProof="0" dirty="0">
                  <a:solidFill>
                    <a:schemeClr val="lt1"/>
                  </a:solidFill>
                  <a:latin typeface="Arial"/>
                  <a:ea typeface="Arial"/>
                  <a:cs typeface="Arial"/>
                  <a:sym typeface="Arial"/>
                </a:rPr>
                <a:t>Un desarrollo de calidad eficaz requiere la </a:t>
              </a:r>
              <a:r>
                <a:rPr lang="es-ES_tradnl" sz="1800" b="1" noProof="0" dirty="0">
                  <a:solidFill>
                    <a:schemeClr val="lt1"/>
                  </a:solidFill>
                </a:rPr>
                <a:t>p</a:t>
              </a:r>
              <a:r>
                <a:rPr lang="es-ES_tradnl" sz="1800" b="1" i="0" u="none" strike="noStrike" cap="none" noProof="0" dirty="0">
                  <a:solidFill>
                    <a:schemeClr val="lt1"/>
                  </a:solidFill>
                  <a:latin typeface="Arial"/>
                  <a:ea typeface="Arial"/>
                  <a:cs typeface="Arial"/>
                  <a:sym typeface="Arial"/>
                </a:rPr>
                <a:t>articipación de los educadores-cuidadores en </a:t>
              </a:r>
              <a:r>
                <a:rPr lang="es-ES_tradnl" sz="2100" b="1" i="1" u="none" strike="noStrike" cap="none" noProof="0" dirty="0">
                  <a:solidFill>
                    <a:schemeClr val="lt1"/>
                  </a:solidFill>
                  <a:latin typeface="Arial"/>
                  <a:ea typeface="Arial"/>
                  <a:cs typeface="Arial"/>
                  <a:sym typeface="Arial"/>
                </a:rPr>
                <a:t>cada</a:t>
              </a:r>
              <a:r>
                <a:rPr lang="es-ES_tradnl" sz="1800" b="1" i="0" u="none" strike="noStrike" cap="none" noProof="0" dirty="0">
                  <a:solidFill>
                    <a:schemeClr val="lt1"/>
                  </a:solidFill>
                  <a:latin typeface="Arial"/>
                  <a:ea typeface="Arial"/>
                  <a:cs typeface="Arial"/>
                  <a:sym typeface="Arial"/>
                </a:rPr>
                <a:t> paso: </a:t>
              </a:r>
              <a:r>
                <a:rPr lang="es-ES_tradnl" sz="1800" b="0" i="0" u="none" strike="noStrike" cap="none" noProof="0" dirty="0">
                  <a:solidFill>
                    <a:schemeClr val="lt1"/>
                  </a:solidFill>
                  <a:latin typeface="Arial"/>
                  <a:ea typeface="Arial"/>
                  <a:cs typeface="Arial"/>
                  <a:sym typeface="Arial"/>
                </a:rPr>
                <a:t>definición, evaluación e implementación.</a:t>
              </a:r>
            </a:p>
          </p:txBody>
        </p:sp>
        <p:sp>
          <p:nvSpPr>
            <p:cNvPr id="240" name="Google Shape;240;g4e91f20a67393944_0"/>
            <p:cNvSpPr/>
            <p:nvPr/>
          </p:nvSpPr>
          <p:spPr>
            <a:xfrm>
              <a:off x="112323"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41" name="Google Shape;241;g4e91f20a67393944_0"/>
            <p:cNvSpPr txBox="1"/>
            <p:nvPr/>
          </p:nvSpPr>
          <p:spPr>
            <a:xfrm>
              <a:off x="124100" y="3844474"/>
              <a:ext cx="2630400" cy="13719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650" b="0" i="0" u="none" strike="noStrike" cap="none" noProof="0" dirty="0">
                  <a:solidFill>
                    <a:schemeClr val="lt1"/>
                  </a:solidFill>
                  <a:latin typeface="Arial"/>
                  <a:ea typeface="Arial"/>
                  <a:cs typeface="Arial"/>
                  <a:sym typeface="Arial"/>
                </a:rPr>
                <a:t>Estándares de calidad del programa como un documento dinámico que debe definirse y ejecutarse completamente a nivel de sitio.</a:t>
              </a:r>
              <a:endParaRPr lang="es-ES_tradnl" sz="1650" b="0" i="0" u="none" strike="noStrike" cap="none" noProof="0" dirty="0">
                <a:solidFill>
                  <a:srgbClr val="000000"/>
                </a:solidFill>
                <a:latin typeface="Arial"/>
                <a:ea typeface="Arial"/>
                <a:cs typeface="Arial"/>
                <a:sym typeface="Arial"/>
              </a:endParaRPr>
            </a:p>
          </p:txBody>
        </p:sp>
        <p:sp>
          <p:nvSpPr>
            <p:cNvPr id="242" name="Google Shape;242;g4e91f20a67393944_0"/>
            <p:cNvSpPr/>
            <p:nvPr/>
          </p:nvSpPr>
          <p:spPr>
            <a:xfrm>
              <a:off x="3189256"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43" name="Google Shape;243;g4e91f20a67393944_0"/>
            <p:cNvSpPr txBox="1"/>
            <p:nvPr/>
          </p:nvSpPr>
          <p:spPr>
            <a:xfrm>
              <a:off x="3189250" y="3844474"/>
              <a:ext cx="2630400" cy="13719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650" b="0" i="0" u="none" strike="noStrike" cap="none" noProof="0" dirty="0">
                  <a:solidFill>
                    <a:schemeClr val="lt1"/>
                  </a:solidFill>
                  <a:latin typeface="Arial"/>
                  <a:ea typeface="Arial"/>
                  <a:cs typeface="Arial"/>
                  <a:sym typeface="Arial"/>
                </a:rPr>
                <a:t>Proceso de autoevaluación robusto e inclusivo a nivel de sitio centrado en el desarrollo de habilidades y recursos.</a:t>
              </a:r>
              <a:endParaRPr lang="es-ES_tradnl" sz="1650" b="0" i="0" u="none" strike="noStrike" cap="none" noProof="0" dirty="0">
                <a:solidFill>
                  <a:srgbClr val="000000"/>
                </a:solidFill>
                <a:latin typeface="Arial"/>
                <a:ea typeface="Arial"/>
                <a:cs typeface="Arial"/>
                <a:sym typeface="Arial"/>
              </a:endParaRPr>
            </a:p>
          </p:txBody>
        </p:sp>
        <p:sp>
          <p:nvSpPr>
            <p:cNvPr id="244" name="Google Shape;244;g4e91f20a67393944_0"/>
            <p:cNvSpPr/>
            <p:nvPr/>
          </p:nvSpPr>
          <p:spPr>
            <a:xfrm>
              <a:off x="6372206"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45" name="Google Shape;245;g4e91f20a67393944_0"/>
            <p:cNvSpPr txBox="1"/>
            <p:nvPr/>
          </p:nvSpPr>
          <p:spPr>
            <a:xfrm>
              <a:off x="6372200" y="3844474"/>
              <a:ext cx="2630400" cy="13719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650" b="0" i="0" u="none" strike="noStrike" cap="none" noProof="0" dirty="0">
                  <a:solidFill>
                    <a:schemeClr val="lt1"/>
                  </a:solidFill>
                  <a:latin typeface="Arial"/>
                  <a:ea typeface="Arial"/>
                  <a:cs typeface="Arial"/>
                  <a:sym typeface="Arial"/>
                </a:rPr>
                <a:t>Habilidades de facilitación y apoyo para conversaciones en los sitios y entre ellos.</a:t>
              </a:r>
              <a:endParaRPr lang="es-ES_tradnl" sz="1650" b="0" i="0" u="none" strike="noStrike" cap="none" noProof="0" dirty="0">
                <a:solidFill>
                  <a:srgbClr val="000000"/>
                </a:solidFill>
                <a:latin typeface="Arial"/>
                <a:ea typeface="Arial"/>
                <a:cs typeface="Arial"/>
                <a:sym typeface="Arial"/>
              </a:endParaRPr>
            </a:p>
          </p:txBody>
        </p:sp>
        <p:sp>
          <p:nvSpPr>
            <p:cNvPr id="246" name="Google Shape;246;g4e91f20a67393944_0"/>
            <p:cNvSpPr/>
            <p:nvPr/>
          </p:nvSpPr>
          <p:spPr>
            <a:xfrm>
              <a:off x="9413799" y="3901177"/>
              <a:ext cx="2630400" cy="1315200"/>
            </a:xfrm>
            <a:prstGeom prst="rect">
              <a:avLst/>
            </a:prstGeom>
            <a:gradFill>
              <a:gsLst>
                <a:gs pos="0">
                  <a:srgbClr val="65B150"/>
                </a:gs>
                <a:gs pos="50000">
                  <a:srgbClr val="4AAC24"/>
                </a:gs>
                <a:gs pos="100000">
                  <a:srgbClr val="3F9D1A"/>
                </a:gs>
              </a:gsLst>
              <a:lin ang="5400012" scaled="0"/>
            </a:gra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47" name="Google Shape;247;g4e91f20a67393944_0"/>
            <p:cNvSpPr txBox="1"/>
            <p:nvPr/>
          </p:nvSpPr>
          <p:spPr>
            <a:xfrm>
              <a:off x="9413800" y="3844474"/>
              <a:ext cx="2630400" cy="1371900"/>
            </a:xfrm>
            <a:prstGeom prst="rect">
              <a:avLst/>
            </a:prstGeom>
            <a:solidFill>
              <a:srgbClr val="C53F26"/>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650" b="0" i="0" u="none" strike="noStrike" cap="none" noProof="0" dirty="0">
                  <a:solidFill>
                    <a:schemeClr val="lt1"/>
                  </a:solidFill>
                  <a:latin typeface="Arial"/>
                  <a:ea typeface="Arial"/>
                  <a:cs typeface="Arial"/>
                  <a:sym typeface="Arial"/>
                </a:rPr>
                <a:t>Capacidad in situ para la especialización y la colaboración, incluido el personal y la compensación.</a:t>
              </a:r>
              <a:endParaRPr lang="es-ES_tradnl" sz="1650" b="0" i="0" u="none" strike="noStrike" cap="none" noProof="0" dirty="0">
                <a:solidFill>
                  <a:srgbClr val="000000"/>
                </a:solidFill>
                <a:latin typeface="Arial"/>
                <a:ea typeface="Arial"/>
                <a:cs typeface="Arial"/>
                <a:sym typeface="Arial"/>
              </a:endParaRPr>
            </a:p>
          </p:txBody>
        </p:sp>
        <p:sp>
          <p:nvSpPr>
            <p:cNvPr id="248" name="Google Shape;248;g4e91f20a67393944_0"/>
            <p:cNvSpPr/>
            <p:nvPr/>
          </p:nvSpPr>
          <p:spPr>
            <a:xfrm>
              <a:off x="4778150" y="2387198"/>
              <a:ext cx="2630400" cy="412200"/>
            </a:xfrm>
            <a:prstGeom prst="rect">
              <a:avLst/>
            </a:prstGeom>
            <a:solidFill>
              <a:srgbClr val="14A78D"/>
            </a:solidFill>
            <a:ln w="9525" cap="flat" cmpd="sng">
              <a:solidFill>
                <a:srgbClr val="FF9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_tradnl" sz="1400" b="0" i="0" u="none" strike="noStrike" cap="none" noProof="0" dirty="0">
                <a:solidFill>
                  <a:srgbClr val="000000"/>
                </a:solidFill>
                <a:latin typeface="Arial"/>
                <a:ea typeface="Arial"/>
                <a:cs typeface="Arial"/>
                <a:sym typeface="Arial"/>
              </a:endParaRPr>
            </a:p>
          </p:txBody>
        </p:sp>
        <p:sp>
          <p:nvSpPr>
            <p:cNvPr id="249" name="Google Shape;249;g4e91f20a67393944_0"/>
            <p:cNvSpPr txBox="1"/>
            <p:nvPr/>
          </p:nvSpPr>
          <p:spPr>
            <a:xfrm>
              <a:off x="4778156" y="2398871"/>
              <a:ext cx="2630400" cy="412200"/>
            </a:xfrm>
            <a:prstGeom prst="rect">
              <a:avLst/>
            </a:prstGeom>
            <a:solidFill>
              <a:srgbClr val="FF9508"/>
            </a:solidFill>
            <a:ln w="9525" cap="flat" cmpd="sng">
              <a:solidFill>
                <a:srgbClr val="FF9508"/>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_tradnl" sz="1800" b="0" i="0" u="none" strike="noStrike" cap="none" noProof="0" dirty="0">
                  <a:solidFill>
                    <a:schemeClr val="lt1"/>
                  </a:solidFill>
                  <a:latin typeface="Arial"/>
                  <a:ea typeface="Arial"/>
                  <a:cs typeface="Arial"/>
                  <a:sym typeface="Arial"/>
                </a:rPr>
                <a:t>¿Qué necesitamos?</a:t>
              </a:r>
              <a:endParaRPr lang="es-ES_tradnl" sz="1400" b="0" i="0" u="none" strike="noStrike" cap="none" noProof="0" dirty="0">
                <a:solidFill>
                  <a:srgbClr val="000000"/>
                </a:solidFill>
                <a:latin typeface="Arial"/>
                <a:ea typeface="Arial"/>
                <a:cs typeface="Arial"/>
                <a:sym typeface="Arial"/>
              </a:endParaRPr>
            </a:p>
          </p:txBody>
        </p:sp>
      </p:grpSp>
      <p:sp>
        <p:nvSpPr>
          <p:cNvPr id="250" name="Google Shape;250;g4e91f20a67393944_0"/>
          <p:cNvSpPr/>
          <p:nvPr/>
        </p:nvSpPr>
        <p:spPr>
          <a:xfrm rot="2716027">
            <a:off x="7393747" y="4863727"/>
            <a:ext cx="546034" cy="1240773"/>
          </a:xfrm>
          <a:prstGeom prst="triangle">
            <a:avLst>
              <a:gd name="adj" fmla="val 83929"/>
            </a:avLst>
          </a:prstGeom>
          <a:solidFill>
            <a:schemeClr val="accent2"/>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s-ES_tradnl" sz="1800" b="0" i="0" u="none" strike="noStrike" cap="none" noProof="0" dirty="0">
              <a:solidFill>
                <a:schemeClr val="lt1"/>
              </a:solidFill>
              <a:latin typeface="Arial"/>
              <a:ea typeface="Arial"/>
              <a:cs typeface="Arial"/>
              <a:sym typeface="Arial"/>
            </a:endParaRPr>
          </a:p>
        </p:txBody>
      </p:sp>
      <p:sp>
        <p:nvSpPr>
          <p:cNvPr id="251" name="Google Shape;251;g4e91f20a67393944_0"/>
          <p:cNvSpPr/>
          <p:nvPr/>
        </p:nvSpPr>
        <p:spPr>
          <a:xfrm>
            <a:off x="3379500" y="5613400"/>
            <a:ext cx="5336400" cy="1244700"/>
          </a:xfrm>
          <a:prstGeom prst="wedgeEllipseCallout">
            <a:avLst>
              <a:gd name="adj1" fmla="val -45315"/>
              <a:gd name="adj2" fmla="val -83484"/>
            </a:avLst>
          </a:prstGeom>
          <a:solidFill>
            <a:schemeClr val="accen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_tradnl" sz="1800" b="0" i="0" u="none" strike="noStrike" cap="none" noProof="0" dirty="0">
                <a:solidFill>
                  <a:schemeClr val="lt1"/>
                </a:solidFill>
                <a:latin typeface="Arial"/>
                <a:ea typeface="Arial"/>
                <a:cs typeface="Arial"/>
                <a:sym typeface="Arial"/>
              </a:rPr>
              <a:t>Estructuras que apoyan la inclusión de todas las voces, reconociendo las dinámicas y barreras de poder existentes.</a:t>
            </a:r>
            <a:endParaRPr lang="es-ES_tradnl" sz="1400" b="0" i="0" u="none" strike="noStrike" cap="none" noProof="0" dirty="0">
              <a:solidFill>
                <a:schemeClr val="lt1"/>
              </a:solidFill>
              <a:latin typeface="Arial"/>
              <a:ea typeface="Arial"/>
              <a:cs typeface="Arial"/>
              <a:sym typeface="Arial"/>
            </a:endParaRPr>
          </a:p>
        </p:txBody>
      </p:sp>
      <p:pic>
        <p:nvPicPr>
          <p:cNvPr id="252" name="Google Shape;252;g4e91f20a67393944_0" title="ecesf-logo-small-color.png"/>
          <p:cNvPicPr preferRelativeResize="0"/>
          <p:nvPr/>
        </p:nvPicPr>
        <p:blipFill rotWithShape="1">
          <a:blip r:embed="rId3">
            <a:alphaModFix/>
          </a:blip>
          <a:srcRect/>
          <a:stretch/>
        </p:blipFill>
        <p:spPr>
          <a:xfrm>
            <a:off x="10802998" y="6126799"/>
            <a:ext cx="1334800" cy="71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3b7701c220a_2_40"/>
          <p:cNvPicPr preferRelativeResize="0"/>
          <p:nvPr/>
        </p:nvPicPr>
        <p:blipFill rotWithShape="1">
          <a:blip r:embed="rId3">
            <a:alphaModFix/>
          </a:blip>
          <a:srcRect/>
          <a:stretch/>
        </p:blipFill>
        <p:spPr>
          <a:xfrm>
            <a:off x="-3908" y="-3900"/>
            <a:ext cx="12155701" cy="6858000"/>
          </a:xfrm>
          <a:prstGeom prst="rect">
            <a:avLst/>
          </a:prstGeom>
          <a:noFill/>
          <a:ln>
            <a:noFill/>
          </a:ln>
        </p:spPr>
      </p:pic>
      <p:sp>
        <p:nvSpPr>
          <p:cNvPr id="258" name="Google Shape;258;g3b7701c220a_2_40"/>
          <p:cNvSpPr txBox="1">
            <a:spLocks noGrp="1"/>
          </p:cNvSpPr>
          <p:nvPr>
            <p:ph type="title"/>
          </p:nvPr>
        </p:nvSpPr>
        <p:spPr>
          <a:xfrm>
            <a:off x="5202344" y="5406088"/>
            <a:ext cx="6969300" cy="1435312"/>
          </a:xfrm>
          <a:prstGeom prst="rect">
            <a:avLst/>
          </a:prstGeom>
          <a:solidFill>
            <a:srgbClr val="F9F1F1"/>
          </a:solid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3700"/>
              <a:buNone/>
            </a:pPr>
            <a:r>
              <a:rPr lang="es-ES_tradnl" b="1" noProof="0" dirty="0">
                <a:solidFill>
                  <a:srgbClr val="126082"/>
                </a:solidFill>
              </a:rPr>
              <a:t>Trabajo de EIIE hasta la fecha</a:t>
            </a:r>
          </a:p>
        </p:txBody>
      </p:sp>
      <p:sp>
        <p:nvSpPr>
          <p:cNvPr id="2" name="CuadroTexto 1">
            <a:extLst>
              <a:ext uri="{FF2B5EF4-FFF2-40B4-BE49-F238E27FC236}">
                <a16:creationId xmlns:a16="http://schemas.microsoft.com/office/drawing/2014/main" id="{B2F6284F-B85D-C19C-4290-F1CB866644AB}"/>
              </a:ext>
            </a:extLst>
          </p:cNvPr>
          <p:cNvSpPr txBox="1"/>
          <p:nvPr/>
        </p:nvSpPr>
        <p:spPr>
          <a:xfrm>
            <a:off x="4864100" y="80100"/>
            <a:ext cx="2463800" cy="584775"/>
          </a:xfrm>
          <a:prstGeom prst="rect">
            <a:avLst/>
          </a:prstGeom>
          <a:solidFill>
            <a:srgbClr val="588087"/>
          </a:solidFill>
        </p:spPr>
        <p:txBody>
          <a:bodyPr wrap="square" rtlCol="0">
            <a:spAutoFit/>
          </a:bodyPr>
          <a:lstStyle/>
          <a:p>
            <a:pPr algn="ctr"/>
            <a:r>
              <a:rPr lang="es-ES_tradnl" b="1" noProof="0" dirty="0">
                <a:solidFill>
                  <a:schemeClr val="bg1"/>
                </a:solidFill>
                <a:latin typeface="Calibri" panose="020F0502020204030204" pitchFamily="34" charset="0"/>
                <a:cs typeface="Calibri" panose="020F0502020204030204" pitchFamily="34" charset="0"/>
              </a:rPr>
              <a:t>ENCUESTA EIIE</a:t>
            </a:r>
          </a:p>
          <a:p>
            <a:pPr algn="ctr"/>
            <a:r>
              <a:rPr lang="es-ES_tradnl" sz="1800" b="1" noProof="0" dirty="0">
                <a:solidFill>
                  <a:schemeClr val="bg1"/>
                </a:solidFill>
                <a:latin typeface="Calibri" panose="020F0502020204030204" pitchFamily="34" charset="0"/>
                <a:cs typeface="Calibri" panose="020F0502020204030204" pitchFamily="34" charset="0"/>
              </a:rPr>
              <a:t>¿Quién Respondió?</a:t>
            </a:r>
          </a:p>
        </p:txBody>
      </p:sp>
      <p:sp>
        <p:nvSpPr>
          <p:cNvPr id="3" name="CuadroTexto 2">
            <a:extLst>
              <a:ext uri="{FF2B5EF4-FFF2-40B4-BE49-F238E27FC236}">
                <a16:creationId xmlns:a16="http://schemas.microsoft.com/office/drawing/2014/main" id="{EE876CA7-4400-A975-F50A-6195DBCBB9EE}"/>
              </a:ext>
            </a:extLst>
          </p:cNvPr>
          <p:cNvSpPr txBox="1"/>
          <p:nvPr/>
        </p:nvSpPr>
        <p:spPr>
          <a:xfrm>
            <a:off x="5676900" y="1439000"/>
            <a:ext cx="2463800" cy="702052"/>
          </a:xfrm>
          <a:prstGeom prst="rect">
            <a:avLst/>
          </a:prstGeom>
          <a:solidFill>
            <a:srgbClr val="F8EFEE"/>
          </a:solidFill>
        </p:spPr>
        <p:txBody>
          <a:bodyPr wrap="square" rtlCol="0">
            <a:spAutoFit/>
          </a:bodyPr>
          <a:lstStyle/>
          <a:p>
            <a:pPr algn="ctr">
              <a:lnSpc>
                <a:spcPct val="114000"/>
              </a:lnSpc>
            </a:pPr>
            <a:r>
              <a:rPr lang="es-ES_tradnl" sz="1800" b="1" noProof="0" dirty="0">
                <a:solidFill>
                  <a:srgbClr val="7C6EA6"/>
                </a:solidFill>
                <a:latin typeface="Montserrat" pitchFamily="2" charset="77"/>
                <a:cs typeface="Calibri" panose="020F0502020204030204" pitchFamily="34" charset="0"/>
              </a:rPr>
              <a:t>NIVEL DE </a:t>
            </a:r>
          </a:p>
          <a:p>
            <a:pPr algn="ctr">
              <a:lnSpc>
                <a:spcPct val="114000"/>
              </a:lnSpc>
            </a:pPr>
            <a:r>
              <a:rPr lang="es-ES_tradnl" sz="1800" b="1" noProof="0" dirty="0">
                <a:solidFill>
                  <a:srgbClr val="7C6EA6"/>
                </a:solidFill>
                <a:latin typeface="Montserrat" pitchFamily="2" charset="77"/>
                <a:cs typeface="Calibri" panose="020F0502020204030204" pitchFamily="34" charset="0"/>
              </a:rPr>
              <a:t>EDUCACIÓN</a:t>
            </a:r>
            <a:endParaRPr lang="es-ES_tradnl" sz="2400" b="1" noProof="0" dirty="0">
              <a:solidFill>
                <a:srgbClr val="7C6EA6"/>
              </a:solidFill>
              <a:latin typeface="Montserrat" pitchFamily="2" charset="77"/>
              <a:cs typeface="Calibri" panose="020F0502020204030204" pitchFamily="34" charset="0"/>
            </a:endParaRPr>
          </a:p>
        </p:txBody>
      </p:sp>
      <p:sp>
        <p:nvSpPr>
          <p:cNvPr id="4" name="CuadroTexto 3">
            <a:extLst>
              <a:ext uri="{FF2B5EF4-FFF2-40B4-BE49-F238E27FC236}">
                <a16:creationId xmlns:a16="http://schemas.microsoft.com/office/drawing/2014/main" id="{ABEA1F6A-18A3-AFB0-C0E7-CC29BB9ADAB8}"/>
              </a:ext>
            </a:extLst>
          </p:cNvPr>
          <p:cNvSpPr txBox="1"/>
          <p:nvPr/>
        </p:nvSpPr>
        <p:spPr>
          <a:xfrm>
            <a:off x="8683306" y="1352966"/>
            <a:ext cx="3154481" cy="386260"/>
          </a:xfrm>
          <a:prstGeom prst="rect">
            <a:avLst/>
          </a:prstGeom>
          <a:solidFill>
            <a:srgbClr val="F8EFEE"/>
          </a:solidFill>
        </p:spPr>
        <p:txBody>
          <a:bodyPr wrap="square" rtlCol="0">
            <a:spAutoFit/>
          </a:bodyPr>
          <a:lstStyle/>
          <a:p>
            <a:pPr algn="ctr">
              <a:lnSpc>
                <a:spcPct val="114000"/>
              </a:lnSpc>
            </a:pPr>
            <a:r>
              <a:rPr lang="es-ES_tradnl" sz="1800" b="1" noProof="0" dirty="0">
                <a:solidFill>
                  <a:srgbClr val="7C6EA6"/>
                </a:solidFill>
                <a:latin typeface="Montserrat" pitchFamily="2" charset="77"/>
                <a:cs typeface="Calibri" panose="020F0502020204030204" pitchFamily="34" charset="0"/>
              </a:rPr>
              <a:t>AÑOS EN EL CAMPO</a:t>
            </a:r>
          </a:p>
        </p:txBody>
      </p:sp>
      <p:sp>
        <p:nvSpPr>
          <p:cNvPr id="5" name="CuadroTexto 4">
            <a:extLst>
              <a:ext uri="{FF2B5EF4-FFF2-40B4-BE49-F238E27FC236}">
                <a16:creationId xmlns:a16="http://schemas.microsoft.com/office/drawing/2014/main" id="{E9D2AAD2-EC5E-E83A-F858-F2C8D2F1D4BA}"/>
              </a:ext>
            </a:extLst>
          </p:cNvPr>
          <p:cNvSpPr txBox="1"/>
          <p:nvPr/>
        </p:nvSpPr>
        <p:spPr>
          <a:xfrm>
            <a:off x="849415" y="863644"/>
            <a:ext cx="3655384" cy="812082"/>
          </a:xfrm>
          <a:prstGeom prst="rect">
            <a:avLst/>
          </a:prstGeom>
          <a:solidFill>
            <a:srgbClr val="F8EFEE"/>
          </a:solidFill>
        </p:spPr>
        <p:txBody>
          <a:bodyPr wrap="square" rtlCol="0">
            <a:spAutoFit/>
          </a:bodyPr>
          <a:lstStyle/>
          <a:p>
            <a:pPr algn="ctr">
              <a:lnSpc>
                <a:spcPct val="114000"/>
              </a:lnSpc>
            </a:pPr>
            <a:r>
              <a:rPr lang="es-ES_tradnl" b="1" noProof="0" dirty="0">
                <a:solidFill>
                  <a:srgbClr val="7C6EA6"/>
                </a:solidFill>
                <a:latin typeface="Montserrat" pitchFamily="2" charset="77"/>
                <a:cs typeface="Calibri" panose="020F0502020204030204" pitchFamily="34" charset="0"/>
              </a:rPr>
              <a:t>¿QUIÉN RESPONDIÓ?</a:t>
            </a:r>
          </a:p>
          <a:p>
            <a:pPr algn="ctr">
              <a:lnSpc>
                <a:spcPct val="114000"/>
              </a:lnSpc>
            </a:pPr>
            <a:r>
              <a:rPr lang="es-ES_tradnl" b="1" noProof="0" dirty="0">
                <a:solidFill>
                  <a:srgbClr val="7C6EA6"/>
                </a:solidFill>
                <a:latin typeface="Montserrat" pitchFamily="2" charset="77"/>
                <a:cs typeface="Calibri" panose="020F0502020204030204" pitchFamily="34" charset="0"/>
              </a:rPr>
              <a:t>406 Respuestas</a:t>
            </a:r>
          </a:p>
          <a:p>
            <a:pPr algn="ctr">
              <a:lnSpc>
                <a:spcPct val="114000"/>
              </a:lnSpc>
            </a:pPr>
            <a:r>
              <a:rPr lang="es-ES_tradnl" b="1" noProof="0" dirty="0">
                <a:solidFill>
                  <a:srgbClr val="7C6EA6"/>
                </a:solidFill>
                <a:latin typeface="Montserrat" pitchFamily="2" charset="77"/>
                <a:cs typeface="Calibri" panose="020F0502020204030204" pitchFamily="34" charset="0"/>
              </a:rPr>
              <a:t>394 llenaron toda la encuesta</a:t>
            </a:r>
          </a:p>
        </p:txBody>
      </p:sp>
      <p:sp>
        <p:nvSpPr>
          <p:cNvPr id="6" name="CuadroTexto 5">
            <a:extLst>
              <a:ext uri="{FF2B5EF4-FFF2-40B4-BE49-F238E27FC236}">
                <a16:creationId xmlns:a16="http://schemas.microsoft.com/office/drawing/2014/main" id="{C4BE776F-4501-B1DF-C15D-2DE1F7E1C648}"/>
              </a:ext>
            </a:extLst>
          </p:cNvPr>
          <p:cNvSpPr txBox="1"/>
          <p:nvPr/>
        </p:nvSpPr>
        <p:spPr>
          <a:xfrm>
            <a:off x="215900" y="3788500"/>
            <a:ext cx="1574800" cy="600357"/>
          </a:xfrm>
          <a:prstGeom prst="rect">
            <a:avLst/>
          </a:prstGeom>
          <a:solidFill>
            <a:srgbClr val="F8EFEE"/>
          </a:solidFill>
        </p:spPr>
        <p:txBody>
          <a:bodyPr wrap="square" rtlCol="0">
            <a:spAutoFit/>
          </a:bodyPr>
          <a:lstStyle/>
          <a:p>
            <a:pPr algn="ctr">
              <a:lnSpc>
                <a:spcPct val="114000"/>
              </a:lnSpc>
            </a:pPr>
            <a:r>
              <a:rPr lang="es-ES_tradnl" sz="1500" b="1" noProof="0" dirty="0">
                <a:solidFill>
                  <a:srgbClr val="7C6EA6"/>
                </a:solidFill>
                <a:latin typeface="Montserrat" pitchFamily="2" charset="77"/>
                <a:cs typeface="Calibri" panose="020F0502020204030204" pitchFamily="34" charset="0"/>
              </a:rPr>
              <a:t>DISTRITO DE SUPERVISIÓN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3b7701c220a_2_48"/>
          <p:cNvPicPr preferRelativeResize="0"/>
          <p:nvPr/>
        </p:nvPicPr>
        <p:blipFill rotWithShape="1">
          <a:blip r:embed="rId3">
            <a:alphaModFix/>
          </a:blip>
          <a:srcRect/>
          <a:stretch/>
        </p:blipFill>
        <p:spPr>
          <a:xfrm>
            <a:off x="-127750" y="66178"/>
            <a:ext cx="12319750" cy="6701947"/>
          </a:xfrm>
          <a:prstGeom prst="rect">
            <a:avLst/>
          </a:prstGeom>
          <a:noFill/>
          <a:ln>
            <a:noFill/>
          </a:ln>
        </p:spPr>
      </p:pic>
      <p:sp>
        <p:nvSpPr>
          <p:cNvPr id="2" name="CuadroTexto 1">
            <a:extLst>
              <a:ext uri="{FF2B5EF4-FFF2-40B4-BE49-F238E27FC236}">
                <a16:creationId xmlns:a16="http://schemas.microsoft.com/office/drawing/2014/main" id="{C068B106-A045-FFA3-33B2-B1D663C2BA8C}"/>
              </a:ext>
            </a:extLst>
          </p:cNvPr>
          <p:cNvSpPr txBox="1"/>
          <p:nvPr/>
        </p:nvSpPr>
        <p:spPr>
          <a:xfrm>
            <a:off x="1244600" y="109955"/>
            <a:ext cx="5616000" cy="432000"/>
          </a:xfrm>
          <a:prstGeom prst="rect">
            <a:avLst/>
          </a:prstGeom>
          <a:solidFill>
            <a:srgbClr val="FFFFFF"/>
          </a:solidFill>
        </p:spPr>
        <p:txBody>
          <a:bodyPr wrap="square" lIns="0" tIns="0" rIns="0" bIns="0" rtlCol="0" anchor="ctr">
            <a:spAutoFit/>
          </a:bodyPr>
          <a:lstStyle/>
          <a:p>
            <a:pPr>
              <a:lnSpc>
                <a:spcPct val="114000"/>
              </a:lnSpc>
            </a:pPr>
            <a:r>
              <a:rPr lang="es-ES_tradnl" sz="3200" b="1" dirty="0">
                <a:solidFill>
                  <a:srgbClr val="194A82"/>
                </a:solidFill>
                <a:latin typeface="Calibri" panose="020F0502020204030204" pitchFamily="34" charset="0"/>
                <a:cs typeface="Calibri" panose="020F0502020204030204" pitchFamily="34" charset="0"/>
              </a:rPr>
              <a:t>IMPLICACIONES SISTÉMICAS</a:t>
            </a:r>
            <a:endParaRPr lang="es-ES_tradnl" sz="4000" b="1" noProof="0" dirty="0">
              <a:solidFill>
                <a:srgbClr val="194A82"/>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F1D518C-33CE-86CD-D10F-36CC81321C75}"/>
              </a:ext>
            </a:extLst>
          </p:cNvPr>
          <p:cNvSpPr txBox="1"/>
          <p:nvPr/>
        </p:nvSpPr>
        <p:spPr>
          <a:xfrm>
            <a:off x="2168655" y="630888"/>
            <a:ext cx="9383890" cy="1560812"/>
          </a:xfrm>
          <a:prstGeom prst="rect">
            <a:avLst/>
          </a:prstGeom>
          <a:solidFill>
            <a:srgbClr val="E8E8E8"/>
          </a:solidFill>
        </p:spPr>
        <p:txBody>
          <a:bodyPr wrap="square" lIns="0" tIns="0" rIns="0" bIns="0" rtlCol="0" anchor="ctr">
            <a:spAutoFit/>
          </a:bodyPr>
          <a:lstStyle/>
          <a:p>
            <a:pPr>
              <a:lnSpc>
                <a:spcPct val="114000"/>
              </a:lnSpc>
            </a:pPr>
            <a:r>
              <a:rPr lang="es-ES_tradnl" sz="1200" b="1" dirty="0">
                <a:solidFill>
                  <a:srgbClr val="194A82"/>
                </a:solidFill>
                <a:latin typeface="Calibri" panose="020F0502020204030204" pitchFamily="34" charset="0"/>
                <a:cs typeface="Calibri" panose="020F0502020204030204" pitchFamily="34" charset="0"/>
              </a:rPr>
              <a:t>Los educadores en todos los entornos de ECE reportan no sentirse preparados para apoyar eficazmente a los niños con necesidades especiales debido a la limitada capacitación sobre inclusión, el acceso inconsistente a especialistas y el tiempo de planificación inadecuado. La alta carga de trabajo y la escasez de personal deja a los maestros sin la orientación integrada o la colaboración entre compañeros necesaria para implementar estrategias individualizadas. Sus demandas de más orientación, ejemplos en el aula y mentoría continua resaltan la necesidad de un enfoque sistémico para el desarrollo profesional, uno que cree una capacidad sostenible en lugar de depender de capacitaciones únicas o talleres basados en el cumplimiento.</a:t>
            </a:r>
          </a:p>
          <a:p>
            <a:pPr algn="ctr">
              <a:lnSpc>
                <a:spcPct val="114000"/>
              </a:lnSpc>
            </a:pPr>
            <a:r>
              <a:rPr lang="es-ES_tradnl" sz="1800" b="1" i="1" noProof="0" dirty="0">
                <a:solidFill>
                  <a:srgbClr val="194A82"/>
                </a:solidFill>
                <a:latin typeface="Calibri" panose="020F0502020204030204" pitchFamily="34" charset="0"/>
                <a:cs typeface="Calibri" panose="020F0502020204030204" pitchFamily="34" charset="0"/>
              </a:rPr>
              <a:t>“Cada educador equipado, cada niño apoyado”.</a:t>
            </a:r>
          </a:p>
        </p:txBody>
      </p:sp>
      <p:sp>
        <p:nvSpPr>
          <p:cNvPr id="4" name="CuadroTexto 3">
            <a:extLst>
              <a:ext uri="{FF2B5EF4-FFF2-40B4-BE49-F238E27FC236}">
                <a16:creationId xmlns:a16="http://schemas.microsoft.com/office/drawing/2014/main" id="{DC9C6759-744D-3623-BA46-3B63B673FD00}"/>
              </a:ext>
            </a:extLst>
          </p:cNvPr>
          <p:cNvSpPr txBox="1"/>
          <p:nvPr/>
        </p:nvSpPr>
        <p:spPr>
          <a:xfrm>
            <a:off x="2163009" y="2310796"/>
            <a:ext cx="9383890" cy="1034514"/>
          </a:xfrm>
          <a:prstGeom prst="rect">
            <a:avLst/>
          </a:prstGeom>
          <a:solidFill>
            <a:srgbClr val="E8E8E8"/>
          </a:solidFill>
        </p:spPr>
        <p:txBody>
          <a:bodyPr wrap="square" lIns="0" tIns="0" rIns="0" bIns="0" rtlCol="0" anchor="ctr">
            <a:spAutoFit/>
          </a:bodyPr>
          <a:lstStyle/>
          <a:p>
            <a:pPr>
              <a:lnSpc>
                <a:spcPct val="114000"/>
              </a:lnSpc>
            </a:pPr>
            <a:r>
              <a:rPr lang="es-ES_tradnl" b="1" i="1" dirty="0">
                <a:solidFill>
                  <a:srgbClr val="194A82"/>
                </a:solidFill>
                <a:latin typeface="Calibri" panose="020F0502020204030204" pitchFamily="34" charset="0"/>
                <a:cs typeface="Calibri" panose="020F0502020204030204" pitchFamily="34" charset="0"/>
              </a:rPr>
              <a:t>Los administradores basados en el centro citan el agotamiento, la rotación de empleados y la capacitación inconsistente como los mayores obstáculos. Enfatizan la necesidad de colaboraciones intersectoriales y financiamientos más sostenibles para implementar prácticas inclusivas de alta calidad.</a:t>
            </a:r>
          </a:p>
          <a:p>
            <a:pPr algn="ctr">
              <a:lnSpc>
                <a:spcPct val="114000"/>
              </a:lnSpc>
            </a:pPr>
            <a:r>
              <a:rPr lang="es-ES_tradnl" sz="1800" b="1" i="1" noProof="0" dirty="0">
                <a:solidFill>
                  <a:srgbClr val="194A82"/>
                </a:solidFill>
                <a:latin typeface="Calibri" panose="020F0502020204030204" pitchFamily="34" charset="0"/>
                <a:cs typeface="Calibri" panose="020F0502020204030204" pitchFamily="34" charset="0"/>
              </a:rPr>
              <a:t>“Financiar la inclusión como un derecho, no como un piloto”.</a:t>
            </a:r>
          </a:p>
        </p:txBody>
      </p:sp>
      <p:sp>
        <p:nvSpPr>
          <p:cNvPr id="5" name="CuadroTexto 4">
            <a:extLst>
              <a:ext uri="{FF2B5EF4-FFF2-40B4-BE49-F238E27FC236}">
                <a16:creationId xmlns:a16="http://schemas.microsoft.com/office/drawing/2014/main" id="{0C452F50-3725-E5BC-5CDF-A5A41BCFDC1F}"/>
              </a:ext>
            </a:extLst>
          </p:cNvPr>
          <p:cNvSpPr txBox="1"/>
          <p:nvPr/>
        </p:nvSpPr>
        <p:spPr>
          <a:xfrm>
            <a:off x="2157363" y="3569504"/>
            <a:ext cx="9383890" cy="1224000"/>
          </a:xfrm>
          <a:prstGeom prst="rect">
            <a:avLst/>
          </a:prstGeom>
          <a:solidFill>
            <a:srgbClr val="E8E8E8"/>
          </a:solidFill>
        </p:spPr>
        <p:txBody>
          <a:bodyPr wrap="square" lIns="0" tIns="0" rIns="0" bIns="0" rtlCol="0" anchor="ctr">
            <a:spAutoFit/>
          </a:bodyPr>
          <a:lstStyle/>
          <a:p>
            <a:pPr>
              <a:lnSpc>
                <a:spcPct val="114000"/>
              </a:lnSpc>
            </a:pPr>
            <a:r>
              <a:rPr lang="es-ES_tradnl" b="1" i="1" dirty="0">
                <a:solidFill>
                  <a:srgbClr val="194A82"/>
                </a:solidFill>
                <a:latin typeface="Calibri" panose="020F0502020204030204" pitchFamily="34" charset="0"/>
                <a:cs typeface="Calibri" panose="020F0502020204030204" pitchFamily="34" charset="0"/>
              </a:rPr>
              <a:t>Los educadores de FCC suelen trabajar de manera aislada con poco acceso a los sistemas más amplios de apoyo a la inclusión disponibles en los programas basados en el centro. Sus peticiones de “apoyo práctico” y “alguien a quien llamar” enfatizan la necesidad de infraestructura sistémica, no solo capacitaciones únicas.</a:t>
            </a:r>
          </a:p>
          <a:p>
            <a:pPr algn="ctr">
              <a:lnSpc>
                <a:spcPct val="114000"/>
              </a:lnSpc>
            </a:pPr>
            <a:r>
              <a:rPr lang="es-ES_tradnl" sz="1800" b="1" i="1" noProof="0" dirty="0">
                <a:solidFill>
                  <a:srgbClr val="194A82"/>
                </a:solidFill>
                <a:latin typeface="Calibri" panose="020F0502020204030204" pitchFamily="34" charset="0"/>
                <a:cs typeface="Calibri" panose="020F0502020204030204" pitchFamily="34" charset="0"/>
              </a:rPr>
              <a:t>“El acceso a especialistas no debería depender de su código postal o tipo de sitio”.</a:t>
            </a:r>
          </a:p>
        </p:txBody>
      </p:sp>
      <p:sp>
        <p:nvSpPr>
          <p:cNvPr id="6" name="CuadroTexto 5">
            <a:extLst>
              <a:ext uri="{FF2B5EF4-FFF2-40B4-BE49-F238E27FC236}">
                <a16:creationId xmlns:a16="http://schemas.microsoft.com/office/drawing/2014/main" id="{3598D9D9-09E1-EAB1-ADCA-BD9876E21840}"/>
              </a:ext>
            </a:extLst>
          </p:cNvPr>
          <p:cNvSpPr txBox="1"/>
          <p:nvPr/>
        </p:nvSpPr>
        <p:spPr>
          <a:xfrm>
            <a:off x="2123499" y="5098013"/>
            <a:ext cx="9383890" cy="1034514"/>
          </a:xfrm>
          <a:prstGeom prst="rect">
            <a:avLst/>
          </a:prstGeom>
          <a:solidFill>
            <a:srgbClr val="E8E8E8"/>
          </a:solidFill>
        </p:spPr>
        <p:txBody>
          <a:bodyPr wrap="square" lIns="0" tIns="0" rIns="0" bIns="0" rtlCol="0" anchor="ctr">
            <a:spAutoFit/>
          </a:bodyPr>
          <a:lstStyle/>
          <a:p>
            <a:pPr>
              <a:lnSpc>
                <a:spcPct val="114000"/>
              </a:lnSpc>
            </a:pPr>
            <a:r>
              <a:rPr lang="es-ES_tradnl" b="1" i="1" dirty="0">
                <a:solidFill>
                  <a:srgbClr val="194A82"/>
                </a:solidFill>
                <a:latin typeface="Calibri" panose="020F0502020204030204" pitchFamily="34" charset="0"/>
                <a:cs typeface="Calibri" panose="020F0502020204030204" pitchFamily="34" charset="0"/>
              </a:rPr>
              <a:t>Los instructores ofrecen una perspectiva única sobre múltiples aulas y programas. Su énfasis en trauma, regulación sensorial y acceso a especialistas ratifica que la inclusión no es simplemente una decisión programática, es una responsabilidad a nivel de sistemas. </a:t>
            </a:r>
          </a:p>
          <a:p>
            <a:pPr algn="ctr">
              <a:lnSpc>
                <a:spcPct val="114000"/>
              </a:lnSpc>
            </a:pPr>
            <a:r>
              <a:rPr lang="es-ES_tradnl" sz="1800" b="1" i="1" noProof="0" dirty="0">
                <a:solidFill>
                  <a:srgbClr val="194A82"/>
                </a:solidFill>
                <a:latin typeface="Calibri" panose="020F0502020204030204" pitchFamily="34" charset="0"/>
                <a:cs typeface="Calibri" panose="020F0502020204030204" pitchFamily="34" charset="0"/>
              </a:rPr>
              <a:t>“Un sistema, muchas puertas; pero todas conducen a la inclusión”.</a:t>
            </a:r>
          </a:p>
        </p:txBody>
      </p:sp>
      <p:sp>
        <p:nvSpPr>
          <p:cNvPr id="7" name="CuadroTexto 6">
            <a:extLst>
              <a:ext uri="{FF2B5EF4-FFF2-40B4-BE49-F238E27FC236}">
                <a16:creationId xmlns:a16="http://schemas.microsoft.com/office/drawing/2014/main" id="{64CBE319-3B82-C574-295F-84180C79165D}"/>
              </a:ext>
            </a:extLst>
          </p:cNvPr>
          <p:cNvSpPr txBox="1"/>
          <p:nvPr/>
        </p:nvSpPr>
        <p:spPr>
          <a:xfrm>
            <a:off x="124177" y="6247309"/>
            <a:ext cx="11875911" cy="477182"/>
          </a:xfrm>
          <a:prstGeom prst="rect">
            <a:avLst/>
          </a:prstGeom>
          <a:solidFill>
            <a:srgbClr val="FFFFFF"/>
          </a:solidFill>
        </p:spPr>
        <p:txBody>
          <a:bodyPr wrap="square" lIns="0" tIns="0" rIns="0" bIns="0" rtlCol="0" anchor="ctr">
            <a:spAutoFit/>
          </a:bodyPr>
          <a:lstStyle/>
          <a:p>
            <a:pPr>
              <a:lnSpc>
                <a:spcPct val="114000"/>
              </a:lnSpc>
            </a:pPr>
            <a:r>
              <a:rPr lang="es-ES_tradnl" b="1" i="1" dirty="0">
                <a:solidFill>
                  <a:srgbClr val="194A82"/>
                </a:solidFill>
                <a:latin typeface="Calibri" panose="020F0502020204030204" pitchFamily="34" charset="0"/>
                <a:cs typeface="Calibri" panose="020F0502020204030204" pitchFamily="34" charset="0"/>
              </a:rPr>
              <a:t>Meta: Crear un sistema de aprendizaje temprano coordinado, equitativo e inclusivo que atienda a niños con necesidades especiales en entornos basados en centro y de cuidado infantil familiar.</a:t>
            </a:r>
            <a:endParaRPr lang="es-ES_tradnl" sz="1800" b="1" i="1" noProof="0" dirty="0">
              <a:solidFill>
                <a:srgbClr val="194A82"/>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3799</Words>
  <Application>Microsoft Macintosh PowerPoint</Application>
  <PresentationFormat>Panorámica</PresentationFormat>
  <Paragraphs>244</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16</vt:i4>
      </vt:variant>
    </vt:vector>
  </HeadingPairs>
  <TitlesOfParts>
    <vt:vector size="24" baseType="lpstr">
      <vt:lpstr>Book Antiqua</vt:lpstr>
      <vt:lpstr>Play</vt:lpstr>
      <vt:lpstr>Arial</vt:lpstr>
      <vt:lpstr>Montserrat</vt:lpstr>
      <vt:lpstr>Calibri</vt:lpstr>
      <vt:lpstr>Times New Roman</vt:lpstr>
      <vt:lpstr>Office Theme</vt:lpstr>
      <vt:lpstr>Office Theme</vt:lpstr>
      <vt:lpstr>Presentación de PowerPoint</vt:lpstr>
      <vt:lpstr>Recursos de la Presentación</vt:lpstr>
      <vt:lpstr>Acuerdos del Grupo</vt:lpstr>
      <vt:lpstr>Misión de ECESF </vt:lpstr>
      <vt:lpstr>Grupo de Trabajo sobre Equidad en Intervención e Inclusión Misión   </vt:lpstr>
      <vt:lpstr>Presentación de PowerPoint</vt:lpstr>
      <vt:lpstr>Presentación de PowerPoint</vt:lpstr>
      <vt:lpstr>Trabajo de EIIE hasta la fecha</vt:lpstr>
      <vt:lpstr>Presentación de PowerPoint</vt:lpstr>
      <vt:lpstr>Iniciativa de Compensación de la Fuerza Laboral de ECE</vt:lpstr>
      <vt:lpstr>Presentación de PowerPoint</vt:lpstr>
      <vt:lpstr>Discusión </vt:lpstr>
      <vt:lpstr>Presentación de PowerPoint</vt:lpstr>
      <vt:lpstr>Presentación de PowerPoint</vt:lpstr>
      <vt:lpstr>Prioridades para la Defensa </vt:lpstr>
      <vt:lpstr>Recursos de la Presentación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Elizabeth Quinn</dc:creator>
  <cp:lastModifiedBy>Adriana</cp:lastModifiedBy>
  <cp:revision>40</cp:revision>
  <dcterms:created xsi:type="dcterms:W3CDTF">2025-10-13T03:00:34Z</dcterms:created>
  <dcterms:modified xsi:type="dcterms:W3CDTF">2026-01-23T00:38:32Z</dcterms:modified>
</cp:coreProperties>
</file>